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7"/>
  </p:notesMasterIdLst>
  <p:sldIdLst>
    <p:sldId id="256" r:id="rId2"/>
    <p:sldId id="257" r:id="rId3"/>
    <p:sldId id="259" r:id="rId4"/>
    <p:sldId id="260" r:id="rId5"/>
    <p:sldId id="272" r:id="rId6"/>
    <p:sldId id="273" r:id="rId7"/>
    <p:sldId id="280" r:id="rId8"/>
    <p:sldId id="281" r:id="rId9"/>
    <p:sldId id="283" r:id="rId10"/>
    <p:sldId id="284" r:id="rId11"/>
    <p:sldId id="282" r:id="rId12"/>
    <p:sldId id="267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7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0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首页" id="{35617BEE-A331-4298-8E40-D3507A08CC2F}">
          <p14:sldIdLst>
            <p14:sldId id="256"/>
          </p14:sldIdLst>
        </p14:section>
        <p14:section name="二、前置部分（5分钟）" id="{E51481FA-7153-4520-8AAE-7F7F74FB6327}">
          <p14:sldIdLst>
            <p14:sldId id="257"/>
            <p14:sldId id="259"/>
          </p14:sldIdLst>
        </p14:section>
        <p14:section name="三、知识点部分（100分钟）" id="{AD83DBD8-9D58-4DF3-B473-03C8A892CC39}">
          <p14:sldIdLst>
            <p14:sldId id="260"/>
          </p14:sldIdLst>
        </p14:section>
        <p14:section name="1-canvas 的概念" id="{4C832947-2092-B242-8FF3-4D96B6007803}">
          <p14:sldIdLst>
            <p14:sldId id="272"/>
            <p14:sldId id="273"/>
            <p14:sldId id="280"/>
          </p14:sldIdLst>
        </p14:section>
        <p14:section name="2-canvas 上下文对象的概念" id="{B7D5C882-39DB-4992-B5C3-311FDDDCB968}">
          <p14:sldIdLst>
            <p14:sldId id="281"/>
            <p14:sldId id="283"/>
            <p14:sldId id="284"/>
          </p14:sldIdLst>
        </p14:section>
        <p14:section name="3-canvas 的兼容性" id="{B1006F53-166D-40D1-B2CE-EEB1170C6500}">
          <p14:sldIdLst>
            <p14:sldId id="282"/>
          </p14:sldIdLst>
        </p14:section>
        <p14:section name="注意事项" id="{AE3B4469-8CBD-4D65-BF6E-BC8E1AA2C949}">
          <p14:sldIdLst>
            <p14:sldId id="267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6" autoAdjust="0"/>
    <p:restoredTop sz="96764" autoAdjust="0"/>
  </p:normalViewPr>
  <p:slideViewPr>
    <p:cSldViewPr snapToGrid="0">
      <p:cViewPr varScale="1">
        <p:scale>
          <a:sx n="110" d="100"/>
          <a:sy n="110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notesMaster" Target="notesMasters/notesMaster1.xml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F9A9-6227-8A44-9772-286E30E69980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0A84E-B558-7040-A1FC-87D304809F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08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804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87144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64983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716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126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3757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31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579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786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439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187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651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375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3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076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12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830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915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432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871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87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009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97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71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90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599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610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505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226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165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692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4301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0413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6734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420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20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1502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88073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861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959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838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2489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1255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2985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1062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2275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630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这个节点需要互动</a:t>
            </a:r>
            <a:r>
              <a:rPr kumimoji="1" lang="en-US" altLang="zh-CN" dirty="0"/>
              <a:t>,</a:t>
            </a:r>
            <a:r>
              <a:rPr kumimoji="1" lang="zh-CN" altLang="en-US" dirty="0"/>
              <a:t>问问大家听懂了没？有没有什么问题？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6278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448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4597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048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845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579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1866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31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5268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9346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16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这个节点需要互动</a:t>
            </a:r>
            <a:r>
              <a:rPr kumimoji="1" lang="en-US" altLang="zh-CN" dirty="0"/>
              <a:t>,</a:t>
            </a:r>
            <a:r>
              <a:rPr kumimoji="1" lang="zh-CN" altLang="en-US" dirty="0"/>
              <a:t>问问大家听懂了没？有没有什么问题？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624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7813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6509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0007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7602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350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2849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296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962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3939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19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1140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674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1562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4015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5690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73567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295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5980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796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9271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457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2836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1125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3364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6693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1561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050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2604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0201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70114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832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28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272093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3579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8411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77359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87008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5409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7867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9309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0670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4753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8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9857AE-34D6-4FD2-AC0E-0C1FE17E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59037"/>
          </a:xfrm>
        </p:spPr>
        <p:txBody>
          <a:bodyPr anchor="b">
            <a:normAutofit/>
          </a:bodyPr>
          <a:lstStyle>
            <a:lvl1pPr marL="0" algn="ctr" defTabSz="457200" rtl="0" eaLnBrk="1" latinLnBrk="0" hangingPunct="1">
              <a:defRPr lang="zh-CN" altLang="en-US" sz="3600" b="1" kern="1200" dirty="0">
                <a:solidFill>
                  <a:srgbClr val="00B0F0"/>
                </a:solidFill>
                <a:latin typeface="Arial"/>
                <a:ea typeface="Microsoft YaHei"/>
                <a:cs typeface="Arial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CD06EF9-DD59-4648-A167-72FA8E472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5780"/>
            <a:ext cx="9144000" cy="1282019"/>
          </a:xfrm>
        </p:spPr>
        <p:txBody>
          <a:bodyPr>
            <a:normAutofit/>
          </a:bodyPr>
          <a:lstStyle>
            <a:lvl1pPr marL="0" indent="0" algn="ctr" defTabSz="457200" rtl="0" eaLnBrk="1" latinLnBrk="0" hangingPunct="1">
              <a:buNone/>
              <a:defRPr lang="zh-CN" alt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Microsoft YaHei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A12F226-4752-47AD-9F33-6BA58B45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04D8100-DE57-4E16-863D-3519CFEB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5D62D5C-377A-468E-ABCA-B4BF8B9B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0" name="直线连接符 2">
            <a:extLst>
              <a:ext uri="{FF2B5EF4-FFF2-40B4-BE49-F238E27FC236}">
                <a16:creationId xmlns:a16="http://schemas.microsoft.com/office/drawing/2014/main" xmlns="" id="{9931CC72-F3E0-4722-B70A-462086C6F39F}"/>
              </a:ext>
            </a:extLst>
          </p:cNvPr>
          <p:cNvCxnSpPr/>
          <p:nvPr/>
        </p:nvCxnSpPr>
        <p:spPr>
          <a:xfrm flipV="1">
            <a:off x="0" y="1835357"/>
            <a:ext cx="417285" cy="439964"/>
          </a:xfrm>
          <a:prstGeom prst="line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线连接符 3">
            <a:extLst>
              <a:ext uri="{FF2B5EF4-FFF2-40B4-BE49-F238E27FC236}">
                <a16:creationId xmlns:a16="http://schemas.microsoft.com/office/drawing/2014/main" xmlns="" id="{4A4202A4-11B3-42A1-AC11-426CBE474E62}"/>
              </a:ext>
            </a:extLst>
          </p:cNvPr>
          <p:cNvCxnSpPr/>
          <p:nvPr/>
        </p:nvCxnSpPr>
        <p:spPr>
          <a:xfrm flipV="1">
            <a:off x="0" y="1617642"/>
            <a:ext cx="852714" cy="877661"/>
          </a:xfrm>
          <a:prstGeom prst="line">
            <a:avLst/>
          </a:prstGeom>
          <a:noFill/>
          <a:ln w="25400" cap="flat" cmpd="sng" algn="ctr">
            <a:solidFill>
              <a:srgbClr val="0F8DE4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线连接符 4">
            <a:extLst>
              <a:ext uri="{FF2B5EF4-FFF2-40B4-BE49-F238E27FC236}">
                <a16:creationId xmlns:a16="http://schemas.microsoft.com/office/drawing/2014/main" xmlns="" id="{F65A231A-756A-4F47-9EF4-D29CC8C285AC}"/>
              </a:ext>
            </a:extLst>
          </p:cNvPr>
          <p:cNvCxnSpPr>
            <a:cxnSpLocks/>
          </p:cNvCxnSpPr>
          <p:nvPr/>
        </p:nvCxnSpPr>
        <p:spPr>
          <a:xfrm flipV="1">
            <a:off x="11761296" y="2899064"/>
            <a:ext cx="426357" cy="417905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直线连接符 5">
            <a:extLst>
              <a:ext uri="{FF2B5EF4-FFF2-40B4-BE49-F238E27FC236}">
                <a16:creationId xmlns:a16="http://schemas.microsoft.com/office/drawing/2014/main" xmlns="" id="{90509B3E-E95F-4F57-9BF9-F626C691792F}"/>
              </a:ext>
            </a:extLst>
          </p:cNvPr>
          <p:cNvCxnSpPr/>
          <p:nvPr/>
        </p:nvCxnSpPr>
        <p:spPr>
          <a:xfrm flipV="1">
            <a:off x="11334939" y="3098120"/>
            <a:ext cx="852714" cy="877661"/>
          </a:xfrm>
          <a:prstGeom prst="line">
            <a:avLst/>
          </a:prstGeom>
          <a:noFill/>
          <a:ln w="25400" cap="flat" cmpd="sng" algn="ctr">
            <a:solidFill>
              <a:srgbClr val="7DBA18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xmlns="" id="{DB7AD254-B35D-C54E-86B5-E0815BBD7ED8}"/>
              </a:ext>
            </a:extLst>
          </p:cNvPr>
          <p:cNvCxnSpPr>
            <a:cxnSpLocks/>
          </p:cNvCxnSpPr>
          <p:nvPr userDrawn="1"/>
        </p:nvCxnSpPr>
        <p:spPr>
          <a:xfrm>
            <a:off x="2857500" y="3802063"/>
            <a:ext cx="64897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81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B8B1C00-E3E4-49B3-9C35-483BF622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5621A84-5A5A-4173-8228-8BA6516FB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CD048A2-812D-4C24-8A8E-338120FB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B7A6A80-1146-47F5-9C26-C3C10AF6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58B2A0E-537C-4C2A-9791-DE2DDBA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0735397-265B-4B0F-9F9B-41A8667D1A6D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4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2F3AAB-37EE-42B7-B1AD-154ABE73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5D722E-086E-48AC-8D2F-A33B5BF66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5483"/>
            <a:ext cx="5181600" cy="496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0A91AE1-4986-40C1-AA03-FC7F11C26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5483"/>
            <a:ext cx="5181600" cy="496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270BC58-BC7D-4DF6-874B-F50A93BF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36B4663-2591-4DA2-A950-617BE645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DDF9F09C-87F7-4126-8774-3043D2F3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8079601-3473-274C-8DAF-BA399B10C6CB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83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81784B-2DD8-4EBF-ACEB-ED3C8B2E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4C9E6715-0BA9-41D1-B20D-5CC669F5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9BDB650-FC69-402E-85EA-1F644C77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3BCE715-5016-4689-ADBC-8EFD8130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ECC1602-8C49-44B0-AE30-B85DA58D503B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89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DFD2F79A-AEB1-4453-8D4C-019B041F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66064D08-45C5-462F-9289-7BDBFAB3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2E85466-A6EC-418B-8977-4C961D94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D12440D-F75C-435C-B7C0-D0F8326DE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786F627-8DB1-43C4-B6D3-1DAB85D53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7173453-9167-44DF-A47C-CC79A567A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BEC1777-5CDE-4858-AB60-B1877140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234676F-F354-42A7-BDD9-110BF12B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AE4F74D-BC55-4588-8571-089C3F1B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23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F018F6-D03D-437B-8705-3A6F10CC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B749E65C-98B7-4762-9C09-E07B9668F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C4D7FE6-96E0-4196-AEFE-A55C25E4A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80EAF5FA-E4E3-4071-9DE2-EC1B3AA3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7B77344-7560-4758-8D32-EEFFE7C5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A4829A8-875C-4D1C-9DE0-A0E7D294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27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BF741E2-2215-4033-8B88-136D0493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AD5374E-D12D-4A1D-9A38-CAE0E95C9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543E59C-34D0-4E65-9ABF-51B277D7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BC64C9E-12AC-4D3D-A8F0-EE5D07FD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F55221-E5BC-46A7-B0A2-DD9100D9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530409D-7157-0F45-8526-E2FF6768C778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01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60216CB-E6B3-449B-A5C5-E4DA87FDB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2537BA2-564C-4A7E-8252-D4EE2D72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51805B6-232E-40DC-A380-BA68F17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35ED9A1-E219-4CC3-8246-2DE18005F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2D68C74-5939-4704-AB50-6D016B00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4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03DEB769-90F4-4E95-9218-D0EE1F06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385D4D3-A94F-4002-BBFF-CED97B747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5483"/>
            <a:ext cx="10515600" cy="496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5D1BC90-BF9C-4905-B8A4-D7E867D52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71D6F-EBCB-4AF5-B61E-6ABD99B4C2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B27BFFA-3257-4D74-B1D4-24034E518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A4C16F8-32A5-4C84-BE2D-14537AEA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5C97E11-EC30-464B-8B05-CD8D01721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8568" y="445249"/>
            <a:ext cx="1225232" cy="3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marL="0" algn="l" defTabSz="457200" rtl="0" eaLnBrk="1" latinLnBrk="0" hangingPunct="1">
        <a:lnSpc>
          <a:spcPct val="90000"/>
        </a:lnSpc>
        <a:spcBef>
          <a:spcPct val="0"/>
        </a:spcBef>
        <a:buNone/>
        <a:defRPr lang="zh-CN" altLang="en-US" sz="1800" kern="1200" dirty="0">
          <a:solidFill>
            <a:srgbClr val="009CE0"/>
          </a:solidFill>
          <a:latin typeface="Arial"/>
          <a:ea typeface="Microsoft YaHei"/>
          <a:cs typeface="Arial"/>
        </a:defRPr>
      </a:lvl1pPr>
    </p:titleStyle>
    <p:bodyStyle>
      <a:lvl1pPr marL="285750" indent="-285750" algn="l" defTabSz="457200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•"/>
        <a:defRPr kumimoji="1" lang="zh-CN" altLang="en-US" sz="16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Microsoft YaHei"/>
          <a:cs typeface="Arial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kumimoji="1" lang="zh-CN" altLang="en-US" sz="1400" kern="1200" dirty="0" smtClean="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Arial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eenjs/tween.js/" TargetMode="External"/><Relationship Id="rId4" Type="http://schemas.openxmlformats.org/officeDocument/2006/relationships/hyperlink" Target="http://www.htmleaf.com/jQuery/Layout-Interface/201501271284.html" TargetMode="External"/><Relationship Id="rId5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3js.org.cn/document/d3-color/#installing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hyperlink" Target="https://developer.mozilla.org/zh-CN/docs/Web/API/Canvas_API/Tutorial/Composit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5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第一章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canvas</a:t>
            </a:r>
            <a:r>
              <a:rPr lang="zh-CN" altLang="en-US" dirty="0"/>
              <a:t>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73F590C-DD68-4C54-83E4-3687953A186F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29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获取了上下文对象后，如何用它画画？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2CDA928-EA32-4609-87D5-281450B3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颜色</a:t>
            </a:r>
            <a:endParaRPr lang="en-US" altLang="zh-CN"/>
          </a:p>
          <a:p>
            <a:r>
              <a:rPr lang="zh-CN" altLang="en-US"/>
              <a:t>形状</a:t>
            </a:r>
            <a:endParaRPr lang="en-US" altLang="zh-CN"/>
          </a:p>
          <a:p>
            <a:r>
              <a:rPr lang="zh-CN" altLang="en-US"/>
              <a:t>绘图方法</a:t>
            </a:r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4BE8110-6936-42C1-B019-424B3929B442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745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钟表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D0DF5CA2-47E4-4A0C-97C1-E3E423068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3315" y="304127"/>
            <a:ext cx="6525370" cy="62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084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有变换的地方往往就有状态管理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对</a:t>
            </a:r>
            <a:r>
              <a:rPr lang="en-US" altLang="zh-CN"/>
              <a:t>canvas </a:t>
            </a:r>
            <a:r>
              <a:rPr lang="zh-CN" altLang="en-US"/>
              <a:t>坐标系进行变换后，以后绘制的图形都会受这种变换影响。而我们有时会不想让其它图形受此影响，这样我们就需要用</a:t>
            </a:r>
            <a:r>
              <a:rPr lang="en-US" altLang="zh-CN"/>
              <a:t>save() </a:t>
            </a:r>
            <a:r>
              <a:rPr lang="zh-CN" altLang="en-US"/>
              <a:t>和</a:t>
            </a:r>
            <a:r>
              <a:rPr lang="en-US" altLang="zh-CN"/>
              <a:t>restore() </a:t>
            </a:r>
            <a:r>
              <a:rPr lang="zh-CN" altLang="en-US"/>
              <a:t>将变换方法和绘制图形的方法包裹起来。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8207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第八章 </a:t>
            </a:r>
            <a:r>
              <a:rPr lang="en-US" altLang="zh-CN" dirty="0" smtClean="0"/>
              <a:t>canvas </a:t>
            </a:r>
            <a:r>
              <a:rPr lang="zh-CN" altLang="en-US" dirty="0"/>
              <a:t>动画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2136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理解</a:t>
            </a:r>
            <a:r>
              <a:rPr lang="en-US" altLang="zh-CN"/>
              <a:t>canvas </a:t>
            </a:r>
            <a:r>
              <a:rPr lang="zh-CN" altLang="en-US"/>
              <a:t>动画原理。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制作丰富多彩的动画。</a:t>
            </a: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76185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制作动画的基本步骤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驱动动画的方法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速度和加速度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弹性运动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补间动画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用户交互</a:t>
            </a: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2706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制作动画有</a:t>
            </a:r>
            <a:r>
              <a:rPr lang="en-US" altLang="zh-CN"/>
              <a:t>4 </a:t>
            </a:r>
            <a:r>
              <a:rPr lang="zh-CN" altLang="en-US"/>
              <a:t>步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xmlns="" id="{4A64BE22-9DBA-4C6D-B379-DF32A68F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96148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清空 </a:t>
            </a:r>
            <a:r>
              <a:rPr lang="en-US" altLang="zh-CN"/>
              <a:t>canvas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保存 </a:t>
            </a:r>
            <a:r>
              <a:rPr lang="en-US" altLang="zh-CN"/>
              <a:t>canvas </a:t>
            </a:r>
            <a:r>
              <a:rPr lang="zh-CN" altLang="en-US"/>
              <a:t>状态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绘制动画图形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恢复 </a:t>
            </a:r>
            <a:r>
              <a:rPr lang="en-US" altLang="zh-CN"/>
              <a:t>canvas </a:t>
            </a:r>
            <a:r>
              <a:rPr lang="zh-CN" altLang="en-US"/>
              <a:t>状态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541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驱动动画的方法有三种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setTimeOut(fn,time)</a:t>
            </a:r>
          </a:p>
          <a:p>
            <a:r>
              <a:rPr lang="en-US" altLang="zh-CN"/>
              <a:t>setInterval(fn,time)</a:t>
            </a:r>
          </a:p>
          <a:p>
            <a:r>
              <a:rPr lang="en-US" altLang="zh-CN"/>
              <a:t>requestAnimationFrame(fn)</a:t>
            </a:r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841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驱动方法的优缺点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setTimeOut(fn,time) </a:t>
            </a:r>
            <a:r>
              <a:rPr lang="zh-CN" altLang="en-US"/>
              <a:t>和</a:t>
            </a:r>
            <a:r>
              <a:rPr lang="en-US" altLang="zh-CN"/>
              <a:t>setInterval(fn,time)</a:t>
            </a:r>
          </a:p>
          <a:p>
            <a:pPr lvl="1"/>
            <a:r>
              <a:rPr lang="zh-CN" altLang="en-US"/>
              <a:t>优点：使用方便，动画的时间间隔可以自定义</a:t>
            </a:r>
            <a:endParaRPr lang="en-US" altLang="zh-CN"/>
          </a:p>
          <a:p>
            <a:pPr lvl="1"/>
            <a:r>
              <a:rPr lang="zh-CN" altLang="en-US"/>
              <a:t>缺点：隐藏浏览器标签后，会依旧运行，造成资源浪费。与浏览器刷新频率不同步。</a:t>
            </a:r>
            <a:endParaRPr lang="en-US" altLang="zh-CN"/>
          </a:p>
          <a:p>
            <a:r>
              <a:rPr lang="en-US" altLang="zh-CN"/>
              <a:t>requestAnimationFrame(fn)</a:t>
            </a:r>
          </a:p>
          <a:p>
            <a:pPr lvl="1"/>
            <a:r>
              <a:rPr lang="zh-CN" altLang="en-US"/>
              <a:t>优点：性能更优良。隐藏浏览器标签后，便不会运行。与浏览器刷新频率同步。</a:t>
            </a:r>
            <a:endParaRPr lang="en-US" altLang="zh-CN"/>
          </a:p>
          <a:p>
            <a:pPr lvl="1"/>
            <a:r>
              <a:rPr lang="zh-CN" altLang="en-US"/>
              <a:t>缺点：动画的时间间隔无法自定义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67922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速度和加速度的定义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速度：描述</a:t>
            </a:r>
            <a:r>
              <a:rPr lang="zh-CN" altLang="en-US" dirty="0"/>
              <a:t>物体运动快慢和运动方向</a:t>
            </a:r>
            <a:r>
              <a:rPr lang="zh-CN" altLang="en-US"/>
              <a:t>的物理量</a:t>
            </a:r>
            <a:endParaRPr lang="en-US" altLang="zh-CN"/>
          </a:p>
          <a:p>
            <a:r>
              <a:rPr lang="zh-CN" altLang="en-US"/>
              <a:t>加速度：描述速度变化的量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B993E19-BC9E-4E17-9882-D6012F4D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32" y="2943335"/>
            <a:ext cx="3211998" cy="1823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6EC4235-1971-4206-95B2-0997D0889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288" y="2876277"/>
            <a:ext cx="3330397" cy="18974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B9E69E2-8D34-44AA-8538-79C0CFAA0B74}"/>
              </a:ext>
            </a:extLst>
          </p:cNvPr>
          <p:cNvSpPr/>
          <p:nvPr/>
        </p:nvSpPr>
        <p:spPr>
          <a:xfrm>
            <a:off x="859920" y="2747485"/>
            <a:ext cx="1429765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匀速运动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obj.x+=vx;</a:t>
            </a:r>
          </a:p>
          <a:p>
            <a:pPr>
              <a:lnSpc>
                <a:spcPct val="150000"/>
              </a:lnSpc>
            </a:pPr>
            <a:r>
              <a:rPr lang="en-US" altLang="zh-CN"/>
              <a:t>obj.y+=vy;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B26AF69-F2C4-4176-BEBD-941109F0C5E3}"/>
              </a:ext>
            </a:extLst>
          </p:cNvPr>
          <p:cNvSpPr/>
          <p:nvPr/>
        </p:nvSpPr>
        <p:spPr>
          <a:xfrm>
            <a:off x="6497018" y="2818336"/>
            <a:ext cx="1539402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加速运动：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vx += ax;</a:t>
            </a:r>
          </a:p>
          <a:p>
            <a:pPr>
              <a:lnSpc>
                <a:spcPct val="150000"/>
              </a:lnSpc>
            </a:pPr>
            <a:r>
              <a:rPr lang="en-US" altLang="zh-CN"/>
              <a:t>vy += ay;</a:t>
            </a:r>
          </a:p>
          <a:p>
            <a:pPr>
              <a:lnSpc>
                <a:spcPct val="150000"/>
              </a:lnSpc>
            </a:pPr>
            <a:r>
              <a:rPr lang="en-US" altLang="zh-CN"/>
              <a:t>obj.x+=vx;</a:t>
            </a:r>
          </a:p>
          <a:p>
            <a:pPr>
              <a:lnSpc>
                <a:spcPct val="150000"/>
              </a:lnSpc>
            </a:pPr>
            <a:r>
              <a:rPr lang="en-US" altLang="zh-CN"/>
              <a:t>obj.y+=vy;</a:t>
            </a:r>
          </a:p>
        </p:txBody>
      </p:sp>
    </p:spTree>
    <p:extLst>
      <p:ext uri="{BB962C8B-B14F-4D97-AF65-F5344CB8AC3E}">
        <p14:creationId xmlns:p14="http://schemas.microsoft.com/office/powerpoint/2010/main" val="11015775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示例</a:t>
            </a:r>
            <a:r>
              <a:rPr lang="en-US" altLang="zh-CN"/>
              <a:t>-</a:t>
            </a:r>
            <a:r>
              <a:rPr lang="zh-CN" altLang="en-US"/>
              <a:t>重力模拟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要点：使用</a:t>
            </a:r>
            <a:r>
              <a:rPr lang="en-US" altLang="zh-CN"/>
              <a:t>requestAnimationFrame() </a:t>
            </a:r>
            <a:r>
              <a:rPr lang="zh-CN" altLang="en-US"/>
              <a:t>驱动动画，做匀速和加速运动</a:t>
            </a: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4421AD9-C3C3-4729-AD86-FCF1A8F1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14" y="1950350"/>
            <a:ext cx="341540" cy="3609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7D09DC8-975D-4E19-B8AE-A7A7FE486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194" y="1950350"/>
            <a:ext cx="408509" cy="36096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E809F70-160C-4C14-89DE-C52D445965B1}"/>
              </a:ext>
            </a:extLst>
          </p:cNvPr>
          <p:cNvSpPr/>
          <p:nvPr/>
        </p:nvSpPr>
        <p:spPr>
          <a:xfrm>
            <a:off x="1864033" y="5807631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/>
              <a:t>无重力状态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FA95066-5CDF-4E3E-9F9F-5DDC0B470B65}"/>
              </a:ext>
            </a:extLst>
          </p:cNvPr>
          <p:cNvSpPr/>
          <p:nvPr/>
        </p:nvSpPr>
        <p:spPr>
          <a:xfrm>
            <a:off x="4394169" y="5807630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/>
              <a:t>有重力状态</a:t>
            </a:r>
          </a:p>
        </p:txBody>
      </p:sp>
    </p:spTree>
    <p:extLst>
      <p:ext uri="{BB962C8B-B14F-4D97-AF65-F5344CB8AC3E}">
        <p14:creationId xmlns:p14="http://schemas.microsoft.com/office/powerpoint/2010/main" val="175388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canvas </a:t>
            </a:r>
            <a:r>
              <a:rPr lang="zh-CN" altLang="en-US"/>
              <a:t>兼容性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canvas </a:t>
            </a:r>
            <a:r>
              <a:rPr lang="zh-CN" altLang="en-US"/>
              <a:t>兼容</a:t>
            </a:r>
            <a:r>
              <a:rPr lang="en-US" altLang="zh-CN"/>
              <a:t>ie9 </a:t>
            </a:r>
            <a:r>
              <a:rPr lang="zh-CN" altLang="en-US"/>
              <a:t>及其以上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026" name="Picture 2" descr="图片描述">
            <a:extLst>
              <a:ext uri="{FF2B5EF4-FFF2-40B4-BE49-F238E27FC236}">
                <a16:creationId xmlns:a16="http://schemas.microsoft.com/office/drawing/2014/main" xmlns="" id="{8B6DE0F1-788F-4A7A-8D93-7DE6358C8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1569"/>
            <a:ext cx="7620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7D6CF67-DCFC-429A-972E-5193F1318DDE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7662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请求动画帧里的时间差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7313762" cy="496148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请求动画帧里的时间差是参差不齐的。比如第一次用</a:t>
            </a:r>
            <a:r>
              <a:rPr lang="en-US" altLang="zh-CN"/>
              <a:t>16 </a:t>
            </a:r>
            <a:r>
              <a:rPr lang="zh-CN" altLang="en-US"/>
              <a:t>毫米驱动了动画，下一次可能是</a:t>
            </a:r>
            <a:r>
              <a:rPr lang="en-US" altLang="zh-CN"/>
              <a:t>20</a:t>
            </a:r>
            <a:r>
              <a:rPr lang="zh-CN" altLang="en-US"/>
              <a:t>毫米，下下次可能是</a:t>
            </a:r>
            <a:r>
              <a:rPr lang="en-US" altLang="zh-CN"/>
              <a:t>17 </a:t>
            </a:r>
            <a:r>
              <a:rPr lang="zh-CN" altLang="en-US"/>
              <a:t>毫米。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举个栗子：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闪电侠第</a:t>
            </a:r>
            <a:r>
              <a:rPr lang="en-US" altLang="zh-CN"/>
              <a:t>1 </a:t>
            </a:r>
            <a:r>
              <a:rPr lang="zh-CN" altLang="en-US"/>
              <a:t>秒跑了</a:t>
            </a:r>
            <a:r>
              <a:rPr lang="en-US" altLang="zh-CN"/>
              <a:t>100</a:t>
            </a:r>
            <a:r>
              <a:rPr lang="zh-CN" altLang="en-US"/>
              <a:t>米；</a:t>
            </a:r>
            <a:r>
              <a:rPr lang="en-US" altLang="zh-CN"/>
              <a:t>10 </a:t>
            </a:r>
            <a:r>
              <a:rPr lang="zh-CN" altLang="en-US"/>
              <a:t>秒钟后，还是跑了</a:t>
            </a:r>
            <a:r>
              <a:rPr lang="en-US" altLang="zh-CN"/>
              <a:t>100</a:t>
            </a:r>
            <a:r>
              <a:rPr lang="zh-CN" altLang="en-US"/>
              <a:t>米；</a:t>
            </a:r>
            <a:r>
              <a:rPr lang="en-US" altLang="zh-CN"/>
              <a:t>20</a:t>
            </a:r>
            <a:r>
              <a:rPr lang="zh-CN" altLang="en-US"/>
              <a:t>秒 后还是跑了</a:t>
            </a:r>
            <a:r>
              <a:rPr lang="en-US" altLang="zh-CN"/>
              <a:t>100 </a:t>
            </a:r>
            <a:r>
              <a:rPr lang="zh-CN" altLang="en-US"/>
              <a:t>米。他是在做匀速运动吗？不是！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什么才叫匀速运动？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再举个栗子：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已知闪电侠的速度是</a:t>
            </a:r>
            <a:r>
              <a:rPr lang="en-US" altLang="zh-CN"/>
              <a:t>100</a:t>
            </a:r>
            <a:r>
              <a:rPr lang="zh-CN" altLang="en-US"/>
              <a:t>米</a:t>
            </a:r>
            <a:r>
              <a:rPr lang="en-US" altLang="zh-CN"/>
              <a:t>/</a:t>
            </a:r>
            <a:r>
              <a:rPr lang="zh-CN" altLang="en-US"/>
              <a:t>秒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闪电侠第</a:t>
            </a:r>
            <a:r>
              <a:rPr lang="en-US" altLang="zh-CN"/>
              <a:t>1 </a:t>
            </a:r>
            <a:r>
              <a:rPr lang="zh-CN" altLang="en-US"/>
              <a:t>秒跑了</a:t>
            </a:r>
            <a:r>
              <a:rPr lang="en-US" altLang="zh-CN"/>
              <a:t>100</a:t>
            </a:r>
            <a:r>
              <a:rPr lang="zh-CN" altLang="en-US"/>
              <a:t>米；</a:t>
            </a:r>
            <a:r>
              <a:rPr lang="en-US" altLang="zh-CN"/>
              <a:t>10 </a:t>
            </a:r>
            <a:r>
              <a:rPr lang="zh-CN" altLang="en-US"/>
              <a:t>秒钟后，跑了</a:t>
            </a:r>
            <a:r>
              <a:rPr lang="en-US" altLang="zh-CN"/>
              <a:t>100</a:t>
            </a:r>
            <a:r>
              <a:rPr lang="zh-CN" altLang="en-US"/>
              <a:t>*</a:t>
            </a:r>
            <a:r>
              <a:rPr lang="en-US" altLang="zh-CN"/>
              <a:t>10</a:t>
            </a:r>
            <a:r>
              <a:rPr lang="zh-CN" altLang="en-US"/>
              <a:t>米；</a:t>
            </a:r>
            <a:r>
              <a:rPr lang="en-US" altLang="zh-CN"/>
              <a:t>20</a:t>
            </a:r>
            <a:r>
              <a:rPr lang="zh-CN" altLang="en-US"/>
              <a:t>秒后，跑了</a:t>
            </a:r>
            <a:r>
              <a:rPr lang="en-US" altLang="zh-CN"/>
              <a:t>100</a:t>
            </a:r>
            <a:r>
              <a:rPr lang="zh-CN" altLang="en-US"/>
              <a:t>*</a:t>
            </a:r>
            <a:r>
              <a:rPr lang="en-US" altLang="zh-CN"/>
              <a:t>20 </a:t>
            </a:r>
            <a:r>
              <a:rPr lang="zh-CN" altLang="en-US"/>
              <a:t>米。这就是匀速运动！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66A6C2A-686A-4BCE-A5E5-2AEF1F64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996" y="1132315"/>
            <a:ext cx="3554084" cy="53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71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903544D-F9DD-406A-85D6-13AE14C9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2483462"/>
            <a:ext cx="6134100" cy="37814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从小球落地的事例中解析反弹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当小球与水平的地面发生碰撞时，地面就会给小球一个反作用力，这个力的方向就是地面的</a:t>
            </a:r>
            <a:r>
              <a:rPr lang="zh-CN" altLang="en-US">
                <a:solidFill>
                  <a:schemeClr val="accent2"/>
                </a:solidFill>
              </a:rPr>
              <a:t>法线方向</a:t>
            </a:r>
            <a:r>
              <a:rPr lang="zh-CN" altLang="en-US"/>
              <a:t>，这个力的大小就是</a:t>
            </a:r>
            <a:r>
              <a:rPr lang="zh-CN" altLang="en-US">
                <a:solidFill>
                  <a:schemeClr val="accent2"/>
                </a:solidFill>
              </a:rPr>
              <a:t>弹力</a:t>
            </a:r>
            <a:r>
              <a:rPr lang="zh-CN" altLang="en-US"/>
              <a:t>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C196FB1-7E47-4A6C-9CF3-BCDCA6A10DC3}"/>
              </a:ext>
            </a:extLst>
          </p:cNvPr>
          <p:cNvSpPr/>
          <p:nvPr/>
        </p:nvSpPr>
        <p:spPr>
          <a:xfrm>
            <a:off x="3482467" y="3936544"/>
            <a:ext cx="561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/>
              <a:t>vx=1</a:t>
            </a:r>
          </a:p>
          <a:p>
            <a:r>
              <a:rPr lang="en-US" altLang="zh-CN" sz="1400"/>
              <a:t>vy=2</a:t>
            </a:r>
            <a:endParaRPr lang="zh-CN" altLang="en-US" sz="1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E120461-526B-4BDD-BCD7-D2DA1857A64E}"/>
              </a:ext>
            </a:extLst>
          </p:cNvPr>
          <p:cNvSpPr/>
          <p:nvPr/>
        </p:nvSpPr>
        <p:spPr>
          <a:xfrm>
            <a:off x="5232930" y="5355269"/>
            <a:ext cx="958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/>
              <a:t>vx=1</a:t>
            </a:r>
          </a:p>
          <a:p>
            <a:r>
              <a:rPr lang="en-US" altLang="zh-CN" sz="1400"/>
              <a:t>vy=-2*0.8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8542282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粒子时钟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B36B33B9-BD11-4E1D-86DC-734D026EA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60888"/>
            <a:ext cx="12192000" cy="59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557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粒子时钟</a:t>
            </a:r>
            <a:r>
              <a:rPr lang="en-US" altLang="zh-CN"/>
              <a:t>-</a:t>
            </a:r>
            <a:r>
              <a:rPr lang="zh-CN" altLang="en-US"/>
              <a:t>项目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B0C38C2-CDAA-4C8C-B0FA-749420FA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一个时钟中有</a:t>
            </a:r>
            <a:r>
              <a:rPr lang="en-US" altLang="zh-CN"/>
              <a:t>8</a:t>
            </a:r>
            <a:r>
              <a:rPr lang="zh-CN" altLang="en-US"/>
              <a:t>个项目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1661E7C-C23C-4D4A-8FAB-A4FF79D9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005012"/>
            <a:ext cx="116395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91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粒子时钟</a:t>
            </a:r>
            <a:r>
              <a:rPr lang="en-US" altLang="zh-CN"/>
              <a:t>-</a:t>
            </a:r>
            <a:r>
              <a:rPr lang="zh-CN" altLang="en-US"/>
              <a:t>粒子发射器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B0C38C2-CDAA-4C8C-B0FA-749420FAD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5483"/>
            <a:ext cx="7134226" cy="4961480"/>
          </a:xfrm>
        </p:spPr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item </a:t>
            </a:r>
            <a:r>
              <a:rPr lang="zh-CN" altLang="en-US"/>
              <a:t>项目中有 </a:t>
            </a:r>
            <a:r>
              <a:rPr lang="en-US" altLang="zh-CN"/>
              <a:t>4*7=28 </a:t>
            </a:r>
            <a:r>
              <a:rPr lang="zh-CN" altLang="en-US"/>
              <a:t>个粒子发射器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粒子发射器有两种状态：</a:t>
            </a:r>
            <a:endParaRPr lang="en-US" altLang="zh-CN"/>
          </a:p>
          <a:p>
            <a:pPr lvl="1"/>
            <a:r>
              <a:rPr lang="zh-CN" altLang="en-US"/>
              <a:t>粒子发射器的枪膛里有子弹（粒子）</a:t>
            </a:r>
            <a:endParaRPr lang="en-US" altLang="zh-CN"/>
          </a:p>
          <a:p>
            <a:pPr lvl="1"/>
            <a:r>
              <a:rPr lang="zh-CN" altLang="en-US"/>
              <a:t>粒子发射器的枪膛里没有子弹（粒子）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2AB849E-AF9A-4DBC-B3BE-C4708DBD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347" y="1215483"/>
            <a:ext cx="33813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907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粒子时钟</a:t>
            </a:r>
            <a:r>
              <a:rPr lang="en-US" altLang="zh-CN"/>
              <a:t>-</a:t>
            </a:r>
            <a:r>
              <a:rPr lang="zh-CN" altLang="en-US"/>
              <a:t>粒子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B0C38C2-CDAA-4C8C-B0FA-749420FAD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5483"/>
            <a:ext cx="7134226" cy="4961480"/>
          </a:xfrm>
        </p:spPr>
        <p:txBody>
          <a:bodyPr/>
          <a:lstStyle/>
          <a:p>
            <a:r>
              <a:rPr lang="zh-CN" altLang="en-US"/>
              <a:t>粒子存在于粒子发射器中的粒子仓库中，它有两种状态</a:t>
            </a:r>
            <a:endParaRPr lang="en-US" altLang="zh-CN"/>
          </a:p>
          <a:p>
            <a:pPr lvl="1"/>
            <a:r>
              <a:rPr lang="zh-CN" altLang="en-US"/>
              <a:t>新生粒子</a:t>
            </a:r>
            <a:r>
              <a:rPr lang="en-US" altLang="zh-CN"/>
              <a:t> – </a:t>
            </a:r>
            <a:r>
              <a:rPr lang="zh-CN" altLang="en-US"/>
              <a:t>在枪膛里的子弹</a:t>
            </a:r>
            <a:endParaRPr lang="en-US" altLang="zh-CN"/>
          </a:p>
          <a:p>
            <a:pPr lvl="1"/>
            <a:r>
              <a:rPr lang="zh-CN" altLang="en-US"/>
              <a:t>坠落粒子 </a:t>
            </a:r>
            <a:r>
              <a:rPr lang="en-US" altLang="zh-CN"/>
              <a:t>– </a:t>
            </a:r>
            <a:r>
              <a:rPr lang="zh-CN" altLang="en-US"/>
              <a:t>发射出去的子弹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FA0D237-990D-4F1F-A886-A09511A4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76" y="1215483"/>
            <a:ext cx="28289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531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粒子时钟</a:t>
            </a:r>
            <a:r>
              <a:rPr lang="en-US" altLang="zh-CN"/>
              <a:t>-</a:t>
            </a:r>
            <a:r>
              <a:rPr lang="zh-CN" altLang="en-US"/>
              <a:t>粒子发射器的事件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B0C38C2-CDAA-4C8C-B0FA-749420FAD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5483"/>
            <a:ext cx="7134226" cy="4961480"/>
          </a:xfrm>
        </p:spPr>
        <p:txBody>
          <a:bodyPr/>
          <a:lstStyle/>
          <a:p>
            <a:r>
              <a:rPr lang="zh-CN" altLang="en-US"/>
              <a:t>将子弹上膛</a:t>
            </a:r>
            <a:endParaRPr lang="en-US" altLang="zh-CN"/>
          </a:p>
          <a:p>
            <a:r>
              <a:rPr lang="zh-CN" altLang="en-US"/>
              <a:t>将枪膛里的子弹发射器出去</a:t>
            </a:r>
            <a:endParaRPr lang="en-US" altLang="zh-CN"/>
          </a:p>
          <a:p>
            <a:r>
              <a:rPr lang="zh-CN" altLang="en-US"/>
              <a:t>当子弹飞到了</a:t>
            </a:r>
            <a:r>
              <a:rPr lang="en-US" altLang="zh-CN"/>
              <a:t>canvas </a:t>
            </a:r>
            <a:r>
              <a:rPr lang="zh-CN" altLang="en-US"/>
              <a:t>画布外面时，将子弹从粒子仓库中销毁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A7FFB1E-BE67-431A-BDDE-4306EE5B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94" y="3246857"/>
            <a:ext cx="1266825" cy="2124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BA4CB65-7A50-4144-9312-9378DED6F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344" y="3246857"/>
            <a:ext cx="1362075" cy="2190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6FDE09F-2378-493C-950A-AC2F50D21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5" y="3246857"/>
            <a:ext cx="1714500" cy="240030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xmlns="" id="{D1B5F0F1-0BB7-494B-AB75-DE8E2E4EA601}"/>
              </a:ext>
            </a:extLst>
          </p:cNvPr>
          <p:cNvSpPr/>
          <p:nvPr/>
        </p:nvSpPr>
        <p:spPr>
          <a:xfrm>
            <a:off x="3071004" y="4132053"/>
            <a:ext cx="348311" cy="172528"/>
          </a:xfrm>
          <a:prstGeom prst="rightArrow">
            <a:avLst/>
          </a:prstGeom>
          <a:solidFill>
            <a:srgbClr val="00A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xmlns="" id="{5A841924-B97D-4722-84F4-36C4675A07A8}"/>
              </a:ext>
            </a:extLst>
          </p:cNvPr>
          <p:cNvSpPr/>
          <p:nvPr/>
        </p:nvSpPr>
        <p:spPr>
          <a:xfrm>
            <a:off x="6257925" y="4132053"/>
            <a:ext cx="348311" cy="172528"/>
          </a:xfrm>
          <a:prstGeom prst="rightArrow">
            <a:avLst/>
          </a:prstGeom>
          <a:solidFill>
            <a:srgbClr val="00A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10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粒子时钟</a:t>
            </a:r>
            <a:r>
              <a:rPr lang="en-US" altLang="zh-CN"/>
              <a:t>-</a:t>
            </a:r>
            <a:r>
              <a:rPr lang="zh-CN" altLang="en-US"/>
              <a:t>单个粒子发射器的实现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53068DE-7AF3-4535-86BE-4DE175A76E79}"/>
              </a:ext>
            </a:extLst>
          </p:cNvPr>
          <p:cNvSpPr/>
          <p:nvPr/>
        </p:nvSpPr>
        <p:spPr>
          <a:xfrm>
            <a:off x="1838814" y="4530941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/>
              <a:t>粒子</a:t>
            </a:r>
            <a:r>
              <a:rPr lang="en-US" altLang="zh-CN"/>
              <a:t>x </a:t>
            </a:r>
            <a:r>
              <a:rPr lang="zh-CN" altLang="en-US"/>
              <a:t>轴速度的取值区间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ECDB91FF-21A2-4A77-9892-371F4C2D8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2962" y="1406700"/>
            <a:ext cx="4648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7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粒子时钟</a:t>
            </a:r>
            <a:r>
              <a:rPr lang="en-US" altLang="zh-CN"/>
              <a:t>-</a:t>
            </a:r>
            <a:r>
              <a:rPr lang="zh-CN" altLang="en-US"/>
              <a:t>时钟的实现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F04609DA-C9A7-4CB5-9513-191C3D86D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66847"/>
            <a:ext cx="10515600" cy="24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244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粒子时钟</a:t>
            </a:r>
            <a:r>
              <a:rPr lang="en-US" altLang="zh-CN"/>
              <a:t>-</a:t>
            </a:r>
            <a:r>
              <a:rPr lang="zh-CN" altLang="en-US"/>
              <a:t>数字的匹配原理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2372BC15-211C-489A-A2BE-051A3288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按照项目的行数和列数，用数组画数字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之后，就可以遍历数字数据，将其中的</a:t>
            </a:r>
            <a:r>
              <a:rPr lang="en-US" altLang="zh-CN"/>
              <a:t>1</a:t>
            </a:r>
            <a:r>
              <a:rPr lang="zh-CN" altLang="en-US"/>
              <a:t>或者</a:t>
            </a:r>
            <a:r>
              <a:rPr lang="en-US" altLang="zh-CN"/>
              <a:t>0</a:t>
            </a:r>
            <a:r>
              <a:rPr lang="zh-CN" altLang="en-US"/>
              <a:t> 赋给项目中与其相对应的粒子发射器即可。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2ED5344-37AA-417A-8673-418218738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2326"/>
            <a:ext cx="46672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133DF-17B4-4C58-B817-5D97171B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canvas </a:t>
            </a:r>
            <a:r>
              <a:rPr lang="zh-CN" altLang="en-US"/>
              <a:t>的尺寸有极限值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C645A15-A3ED-4264-B842-6CA92743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canvas </a:t>
            </a:r>
            <a:r>
              <a:rPr lang="zh-CN" altLang="en-US"/>
              <a:t>的尺寸过大，其中的图像不会显示。</a:t>
            </a:r>
            <a:endParaRPr lang="en-US" altLang="zh-CN"/>
          </a:p>
          <a:p>
            <a:r>
              <a:rPr lang="en-US" altLang="zh-CN"/>
              <a:t>canvas </a:t>
            </a:r>
            <a:r>
              <a:rPr lang="zh-CN" altLang="en-US"/>
              <a:t>的尺寸尽量控制在</a:t>
            </a:r>
            <a:r>
              <a:rPr lang="en-US" altLang="zh-CN"/>
              <a:t>4000 </a:t>
            </a:r>
            <a:r>
              <a:rPr lang="zh-CN" altLang="en-US"/>
              <a:t>以内。</a:t>
            </a:r>
            <a:endParaRPr lang="en-US" altLang="zh-CN"/>
          </a:p>
          <a:p>
            <a:r>
              <a:rPr lang="en-US" altLang="zh-CN"/>
              <a:t>canvas </a:t>
            </a:r>
            <a:r>
              <a:rPr lang="zh-CN" altLang="en-US"/>
              <a:t>具体极限值因浏览器、平台不同而不同。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C71709F-B6A4-4265-8F0B-C9F6DA4059B6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7539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补间动画是什么？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补间动画是在两个关键帧之间，以某种算法自动计算物体运动的插值，从而形成一种过度效果。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778EAA34-11D0-4419-976B-D2563461D3BB}"/>
              </a:ext>
            </a:extLst>
          </p:cNvPr>
          <p:cNvGrpSpPr/>
          <p:nvPr/>
        </p:nvGrpSpPr>
        <p:grpSpPr>
          <a:xfrm>
            <a:off x="838200" y="2251680"/>
            <a:ext cx="9487072" cy="2354640"/>
            <a:chOff x="838200" y="2271148"/>
            <a:chExt cx="7934093" cy="196919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BFE9F2DC-4460-43D1-918B-1725991C0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322755"/>
              <a:ext cx="2247069" cy="1275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D29808DE-EF26-497D-97A0-E60176058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1860" y="2271148"/>
              <a:ext cx="2329899" cy="1327448"/>
            </a:xfrm>
            <a:prstGeom prst="rect">
              <a:avLst/>
            </a:prstGeom>
          </p:spPr>
        </p:pic>
        <p:sp>
          <p:nvSpPr>
            <p:cNvPr id="11" name="落叶效果：…">
              <a:extLst>
                <a:ext uri="{FF2B5EF4-FFF2-40B4-BE49-F238E27FC236}">
                  <a16:creationId xmlns:a16="http://schemas.microsoft.com/office/drawing/2014/main" xmlns="" id="{BDBE7BD9-25F4-4E05-89A5-889185FBAE3D}"/>
                </a:ext>
              </a:extLst>
            </p:cNvPr>
            <p:cNvSpPr txBox="1"/>
            <p:nvPr/>
          </p:nvSpPr>
          <p:spPr>
            <a:xfrm>
              <a:off x="1602122" y="3862940"/>
              <a:ext cx="803977" cy="3774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lnSpc>
                  <a:spcPct val="150000"/>
                </a:lnSpc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400"/>
                <a:t>线性插值</a:t>
              </a:r>
            </a:p>
          </p:txBody>
        </p:sp>
        <p:sp>
          <p:nvSpPr>
            <p:cNvPr id="12" name="落叶效果：…">
              <a:extLst>
                <a:ext uri="{FF2B5EF4-FFF2-40B4-BE49-F238E27FC236}">
                  <a16:creationId xmlns:a16="http://schemas.microsoft.com/office/drawing/2014/main" xmlns="" id="{59ADC8F1-1506-44C6-B29D-E81C38973F3E}"/>
                </a:ext>
              </a:extLst>
            </p:cNvPr>
            <p:cNvSpPr txBox="1"/>
            <p:nvPr/>
          </p:nvSpPr>
          <p:spPr>
            <a:xfrm>
              <a:off x="4284362" y="3852672"/>
              <a:ext cx="803977" cy="3774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lnSpc>
                  <a:spcPct val="150000"/>
                </a:lnSpc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400"/>
                <a:t>线性插值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DBF795A0-ED64-4FD5-8D35-8330ACE78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2778" y="2306860"/>
              <a:ext cx="2449515" cy="1291736"/>
            </a:xfrm>
            <a:prstGeom prst="rect">
              <a:avLst/>
            </a:prstGeom>
          </p:spPr>
        </p:pic>
        <p:sp>
          <p:nvSpPr>
            <p:cNvPr id="14" name="落叶效果：…">
              <a:extLst>
                <a:ext uri="{FF2B5EF4-FFF2-40B4-BE49-F238E27FC236}">
                  <a16:creationId xmlns:a16="http://schemas.microsoft.com/office/drawing/2014/main" xmlns="" id="{78E34CD7-7C4C-4910-A527-A698C0F0B416}"/>
                </a:ext>
              </a:extLst>
            </p:cNvPr>
            <p:cNvSpPr txBox="1"/>
            <p:nvPr/>
          </p:nvSpPr>
          <p:spPr>
            <a:xfrm>
              <a:off x="7138120" y="3862615"/>
              <a:ext cx="1043940" cy="3774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lnSpc>
                  <a:spcPct val="150000"/>
                </a:lnSpc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/>
              <a:r>
                <a:rPr lang="zh-CN" altLang="en-US" sz="1400"/>
                <a:t>样条线插值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713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用</a:t>
            </a:r>
            <a:r>
              <a:rPr lang="en-US" altLang="zh-CN"/>
              <a:t>tween.js </a:t>
            </a:r>
            <a:r>
              <a:rPr lang="zh-CN" altLang="en-US"/>
              <a:t>做补间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3269" y="5226424"/>
            <a:ext cx="1990166" cy="950539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linkClick r:id="rId3"/>
              </a:rPr>
              <a:t>点击进入</a:t>
            </a:r>
            <a:r>
              <a:rPr lang="en-US" altLang="zh-CN">
                <a:hlinkClick r:id="rId3"/>
              </a:rPr>
              <a:t>github</a:t>
            </a:r>
            <a:r>
              <a:rPr lang="en-US" altLang="zh-CN"/>
              <a:t>   </a:t>
            </a:r>
          </a:p>
          <a:p>
            <a:pPr marL="0" indent="0">
              <a:buNone/>
            </a:pPr>
            <a:r>
              <a:rPr lang="zh-CN" altLang="en-US">
                <a:hlinkClick r:id="rId4"/>
              </a:rPr>
              <a:t>点击进入中文教程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53874129-1C83-484B-98BE-BB396FB3B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5862"/>
            <a:ext cx="8503024" cy="51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584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扩展</a:t>
            </a:r>
            <a:r>
              <a:rPr lang="en-US" altLang="zh-CN"/>
              <a:t>-</a:t>
            </a:r>
            <a:r>
              <a:rPr lang="zh-CN" altLang="en-US"/>
              <a:t>颜色也可以做补件动画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DB6C19BE-1587-40C9-A046-B26B76C1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tween.js </a:t>
            </a:r>
            <a:r>
              <a:rPr lang="zh-CN" altLang="en-US"/>
              <a:t>并没有提供颜色的过度方法，所以我把</a:t>
            </a:r>
            <a:r>
              <a:rPr lang="en-US" altLang="zh-CN"/>
              <a:t>d3 </a:t>
            </a:r>
            <a:r>
              <a:rPr lang="zh-CN" altLang="en-US"/>
              <a:t>的</a:t>
            </a:r>
            <a:r>
              <a:rPr lang="en-US" altLang="zh-CN"/>
              <a:t>color </a:t>
            </a:r>
            <a:r>
              <a:rPr lang="zh-CN" altLang="en-US"/>
              <a:t>插件拼装到了</a:t>
            </a:r>
            <a:r>
              <a:rPr lang="en-US" altLang="zh-CN"/>
              <a:t>tween.js </a:t>
            </a:r>
            <a:r>
              <a:rPr lang="zh-CN" altLang="en-US"/>
              <a:t>中去，文件地址为 </a:t>
            </a:r>
            <a:r>
              <a:rPr lang="en-US" altLang="zh-CN"/>
              <a:t>./js/SupTween.js</a:t>
            </a:r>
            <a:r>
              <a:rPr lang="zh-CN" altLang="en-US"/>
              <a:t>，使用之前需要引入</a:t>
            </a:r>
            <a:r>
              <a:rPr lang="en-US" altLang="zh-CN">
                <a:hlinkClick r:id="rId3"/>
              </a:rPr>
              <a:t>d3-color.js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1168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canvas </a:t>
            </a:r>
            <a:r>
              <a:rPr lang="zh-CN" altLang="en-US"/>
              <a:t>怎么给图形添加交互？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canvas </a:t>
            </a:r>
            <a:r>
              <a:rPr lang="zh-CN" altLang="en-US"/>
              <a:t>图形没有监听事件的方法。</a:t>
            </a:r>
          </a:p>
          <a:p>
            <a:pPr marL="0" indent="0">
              <a:buNone/>
            </a:pPr>
            <a:r>
              <a:rPr lang="zh-CN" altLang="en-US"/>
              <a:t>比如用鼠标选择图形时，我们只能用</a:t>
            </a:r>
            <a:r>
              <a:rPr lang="en-US" altLang="zh-CN"/>
              <a:t>canvas </a:t>
            </a:r>
            <a:r>
              <a:rPr lang="zh-CN" altLang="en-US"/>
              <a:t>画布监听事件，获取鼠标或触摸点在</a:t>
            </a:r>
            <a:r>
              <a:rPr lang="en-US" altLang="zh-CN"/>
              <a:t>canvas </a:t>
            </a:r>
            <a:r>
              <a:rPr lang="zh-CN" altLang="en-US"/>
              <a:t>中的位置，再基于图形在</a:t>
            </a:r>
            <a:r>
              <a:rPr lang="en-US" altLang="zh-CN"/>
              <a:t>canvas </a:t>
            </a:r>
            <a:r>
              <a:rPr lang="zh-CN" altLang="en-US"/>
              <a:t>中的位置和形状，判断选择的点位是否在图形中。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8934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获取</a:t>
            </a:r>
            <a:r>
              <a:rPr lang="en-US" altLang="zh-CN"/>
              <a:t>canvas </a:t>
            </a:r>
            <a:r>
              <a:rPr lang="zh-CN" altLang="en-US"/>
              <a:t>中鼠标位置的方法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canvas.addEventListener('mousedown', getPos);</a:t>
            </a:r>
          </a:p>
          <a:p>
            <a:pPr marL="0" indent="0">
              <a:buNone/>
            </a:pPr>
            <a:r>
              <a:rPr lang="en-US" altLang="zh-CN"/>
              <a:t>function getPos(event){</a:t>
            </a:r>
          </a:p>
          <a:p>
            <a:pPr marL="0" indent="0">
              <a:buNone/>
            </a:pPr>
            <a:r>
              <a:rPr lang="en-US" altLang="zh-CN"/>
              <a:t>    const {clientX,clientY}=event;</a:t>
            </a:r>
          </a:p>
          <a:p>
            <a:pPr marL="0" indent="0">
              <a:buNone/>
            </a:pPr>
            <a:r>
              <a:rPr lang="en-US" altLang="zh-CN"/>
              <a:t>    const {left,top}=canvas.getBoundingClientRect();</a:t>
            </a:r>
          </a:p>
          <a:p>
            <a:pPr marL="0" indent="0">
              <a:buNone/>
            </a:pPr>
            <a:r>
              <a:rPr lang="en-US" altLang="zh-CN"/>
              <a:t>    const [x,y]=[clientX-left,clientY-top];</a:t>
            </a:r>
          </a:p>
          <a:p>
            <a:pPr marL="0" indent="0">
              <a:buNone/>
            </a:pPr>
            <a:r>
              <a:rPr lang="en-US" altLang="zh-CN"/>
              <a:t>    console.log(x,y);</a:t>
            </a:r>
          </a:p>
          <a:p>
            <a:pPr marL="0" indent="0">
              <a:buNone/>
            </a:pPr>
            <a:r>
              <a:rPr lang="en-US" altLang="zh-CN"/>
              <a:t>}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9971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扩展</a:t>
            </a:r>
            <a:r>
              <a:rPr lang="en-US" altLang="zh-CN"/>
              <a:t>-</a:t>
            </a:r>
            <a:r>
              <a:rPr lang="zh-CN" altLang="en-US"/>
              <a:t>获取触摸点点位的方法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canvas.addEventListener('mousedown', getPos);</a:t>
            </a:r>
          </a:p>
          <a:p>
            <a:pPr marL="0" indent="0">
              <a:buNone/>
            </a:pPr>
            <a:r>
              <a:rPr lang="en-US" altLang="zh-CN"/>
              <a:t>function getPos(event){</a:t>
            </a:r>
          </a:p>
          <a:p>
            <a:pPr marL="0" indent="0">
              <a:buNone/>
            </a:pPr>
            <a:r>
              <a:rPr lang="en-US" altLang="zh-CN"/>
              <a:t>    const {pageX, pageY}=event.changedTouches[0];</a:t>
            </a:r>
          </a:p>
          <a:p>
            <a:pPr marL="0" indent="0">
              <a:buNone/>
            </a:pPr>
            <a:r>
              <a:rPr lang="en-US" altLang="zh-CN"/>
              <a:t>    const {left,top}=canvas.getBoundingClientRect();</a:t>
            </a:r>
          </a:p>
          <a:p>
            <a:pPr marL="0" indent="0">
              <a:buNone/>
            </a:pPr>
            <a:r>
              <a:rPr lang="en-US" altLang="zh-CN"/>
              <a:t>    const [x,y]=[pageX -left, pageY -top];</a:t>
            </a:r>
          </a:p>
          <a:p>
            <a:pPr marL="0" indent="0">
              <a:buNone/>
            </a:pPr>
            <a:r>
              <a:rPr lang="en-US" altLang="zh-CN"/>
              <a:t>    console.log(x,y);</a:t>
            </a:r>
          </a:p>
          <a:p>
            <a:pPr marL="0" indent="0">
              <a:buNone/>
            </a:pPr>
            <a:r>
              <a:rPr lang="en-US" altLang="zh-CN"/>
              <a:t>}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3788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常见图形的选择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5050846"/>
          </a:xfrm>
        </p:spPr>
        <p:txBody>
          <a:bodyPr>
            <a:normAutofit/>
          </a:bodyPr>
          <a:lstStyle/>
          <a:p>
            <a:r>
              <a:rPr lang="zh-CN" altLang="en-US"/>
              <a:t>矩形：</a:t>
            </a:r>
          </a:p>
          <a:p>
            <a:pPr lvl="1"/>
            <a:r>
              <a:rPr lang="zh-CN" altLang="en-US"/>
              <a:t>位置：</a:t>
            </a:r>
            <a:r>
              <a:rPr lang="en-US" altLang="zh-CN"/>
              <a:t>x, y</a:t>
            </a:r>
          </a:p>
          <a:p>
            <a:pPr lvl="1"/>
            <a:r>
              <a:rPr lang="zh-CN" altLang="en-US"/>
              <a:t>尺寸：</a:t>
            </a:r>
            <a:r>
              <a:rPr lang="en-US" altLang="zh-CN"/>
              <a:t>w, h</a:t>
            </a:r>
          </a:p>
          <a:p>
            <a:r>
              <a:rPr lang="zh-CN" altLang="en-US"/>
              <a:t>圆形：</a:t>
            </a:r>
          </a:p>
          <a:p>
            <a:pPr lvl="1"/>
            <a:r>
              <a:rPr lang="zh-CN" altLang="en-US"/>
              <a:t>圆心位置：</a:t>
            </a:r>
            <a:r>
              <a:rPr lang="en-US" altLang="zh-CN"/>
              <a:t>center</a:t>
            </a:r>
          </a:p>
          <a:p>
            <a:pPr lvl="1"/>
            <a:r>
              <a:rPr lang="zh-CN" altLang="en-US"/>
              <a:t>半径： </a:t>
            </a:r>
            <a:r>
              <a:rPr lang="en-US" altLang="zh-CN"/>
              <a:t>radius</a:t>
            </a:r>
          </a:p>
          <a:p>
            <a:r>
              <a:rPr lang="zh-CN" altLang="en-US"/>
              <a:t>扇形：</a:t>
            </a:r>
          </a:p>
          <a:p>
            <a:pPr lvl="1"/>
            <a:r>
              <a:rPr lang="zh-CN" altLang="en-US"/>
              <a:t>圆心位置： </a:t>
            </a:r>
            <a:r>
              <a:rPr lang="en-US" altLang="zh-CN"/>
              <a:t>center</a:t>
            </a:r>
          </a:p>
          <a:p>
            <a:pPr lvl="1"/>
            <a:r>
              <a:rPr lang="zh-CN" altLang="en-US"/>
              <a:t>半径： </a:t>
            </a:r>
            <a:r>
              <a:rPr lang="en-US" altLang="zh-CN"/>
              <a:t>radius</a:t>
            </a:r>
          </a:p>
          <a:p>
            <a:pPr lvl="1"/>
            <a:r>
              <a:rPr lang="zh-CN" altLang="en-US"/>
              <a:t>起始角度： </a:t>
            </a:r>
            <a:r>
              <a:rPr lang="en-US" altLang="zh-CN"/>
              <a:t>startAngle</a:t>
            </a:r>
          </a:p>
          <a:p>
            <a:pPr lvl="1"/>
            <a:r>
              <a:rPr lang="zh-CN" altLang="en-US"/>
              <a:t>结束角度： </a:t>
            </a:r>
            <a:r>
              <a:rPr lang="en-US" altLang="zh-CN"/>
              <a:t>endAngle</a:t>
            </a:r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97414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案例 </a:t>
            </a:r>
            <a:r>
              <a:rPr lang="en-US" altLang="zh-CN"/>
              <a:t>– </a:t>
            </a:r>
            <a:r>
              <a:rPr lang="zh-CN" altLang="en-US"/>
              <a:t>矩形、圆形、扇形的拖拽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CB08711A-7A82-42F9-B74F-F6A5D9607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38185"/>
            <a:ext cx="58578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695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案例 </a:t>
            </a:r>
            <a:r>
              <a:rPr lang="en-US" altLang="zh-CN"/>
              <a:t>– Math.atan2(y,x) </a:t>
            </a:r>
            <a:r>
              <a:rPr lang="zh-CN" altLang="en-US"/>
              <a:t>解析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FB919CC7-A1B7-43E8-A069-B2C1A455F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8155" y="1269813"/>
            <a:ext cx="6527550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828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canvas </a:t>
            </a:r>
            <a:r>
              <a:rPr lang="zh-CN" altLang="en-US"/>
              <a:t>动画的水很深很精彩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0C682CD-F20F-43C5-8E37-71F02723E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动画是像素在时间中的舞蹈。无论多么炫酷的动画，它都是在改变屏幕中像素的位置和色彩。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动画可以应用于</a:t>
            </a:r>
            <a:r>
              <a:rPr lang="en-US" altLang="zh-CN"/>
              <a:t>canvas </a:t>
            </a:r>
            <a:r>
              <a:rPr lang="zh-CN" altLang="en-US"/>
              <a:t>图形的位置、旋转、缩放和样式。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动画的制作方式有两种：逐帧动画和补间动画。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逐帧动画只会考虑下一帧。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补件动画在动画的开始就已经知道了动画的结尾，只是动画的过程会有各自的精彩。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615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133DF-17B4-4C58-B817-5D97171B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canvas </a:t>
            </a:r>
            <a:r>
              <a:rPr lang="zh-CN" altLang="en-US"/>
              <a:t>在不同浏览器和平台上的极限值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C645A15-A3ED-4264-B842-6CA92743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Chrome: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 dirty="0"/>
              <a:t>Maximum height/width: 32,767 pixels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 dirty="0"/>
              <a:t>Maximum area: 268,435,456 pixels (e.g., 16,384 x </a:t>
            </a:r>
            <a:r>
              <a:rPr lang="en-US" altLang="zh-CN"/>
              <a:t>16,384)</a:t>
            </a:r>
          </a:p>
          <a:p>
            <a:r>
              <a:rPr lang="en-US" altLang="zh-CN"/>
              <a:t>Firefox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Maximum height/width: 32,767 pixels</a:t>
            </a:r>
            <a:br>
              <a:rPr lang="en-US" altLang="zh-CN" dirty="0"/>
            </a:br>
            <a:r>
              <a:rPr lang="en-US" altLang="zh-CN" dirty="0"/>
              <a:t>Maximum area: 472,907,776 pixels (e.g., 22,528 x 20,992)</a:t>
            </a:r>
          </a:p>
          <a:p>
            <a:r>
              <a:rPr lang="en-US" altLang="zh-CN" dirty="0"/>
              <a:t>IE:</a:t>
            </a:r>
            <a:br>
              <a:rPr lang="en-US" altLang="zh-CN" dirty="0"/>
            </a:br>
            <a:r>
              <a:rPr lang="en-US" altLang="zh-CN" dirty="0"/>
              <a:t>Maximum height/width: 8,192 pixels</a:t>
            </a:r>
            <a:br>
              <a:rPr lang="en-US" altLang="zh-CN" dirty="0"/>
            </a:br>
            <a:r>
              <a:rPr lang="en-US" altLang="zh-CN" dirty="0"/>
              <a:t>Maximum area: N/A</a:t>
            </a:r>
          </a:p>
          <a:p>
            <a:r>
              <a:rPr lang="en-US" altLang="zh-CN" dirty="0"/>
              <a:t>IE Mobile and WeiXin:</a:t>
            </a:r>
            <a:br>
              <a:rPr lang="en-US" altLang="zh-CN" dirty="0"/>
            </a:br>
            <a:r>
              <a:rPr lang="en-US" altLang="zh-CN" dirty="0"/>
              <a:t>Maximum height/width: 4,096 pixels</a:t>
            </a:r>
            <a:br>
              <a:rPr lang="en-US" altLang="zh-CN" dirty="0"/>
            </a:br>
            <a:r>
              <a:rPr lang="en-US" altLang="zh-CN" dirty="0"/>
              <a:t>Maximum area: N/A</a:t>
            </a:r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E48CFBA-8DDC-4D63-8F4B-F29A769CF42B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562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第九章 </a:t>
            </a:r>
            <a:r>
              <a:rPr lang="en-US" altLang="zh-CN" dirty="0" smtClean="0"/>
              <a:t>canvas </a:t>
            </a:r>
            <a:r>
              <a:rPr lang="zh-CN" altLang="en-US" dirty="0"/>
              <a:t>合成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76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理解合成的原理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可以灵活</a:t>
            </a:r>
            <a:r>
              <a:rPr lang="zh-CN" altLang="en-US"/>
              <a:t>熟练的合成图像</a:t>
            </a: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23202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透明度合成 </a:t>
            </a:r>
            <a:r>
              <a:rPr lang="en-US" altLang="zh-CN">
                <a:solidFill>
                  <a:schemeClr val="tx1"/>
                </a:solidFill>
              </a:rPr>
              <a:t>globalAlpha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路径裁剪 </a:t>
            </a:r>
            <a:r>
              <a:rPr lang="en-US" altLang="zh-CN">
                <a:solidFill>
                  <a:schemeClr val="tx1"/>
                </a:solidFill>
              </a:rPr>
              <a:t>clip()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全局合成 </a:t>
            </a:r>
            <a:r>
              <a:rPr lang="en-US" altLang="zh-CN">
                <a:solidFill>
                  <a:schemeClr val="tx1"/>
                </a:solidFill>
              </a:rPr>
              <a:t>globalCompositeOperation</a:t>
            </a: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116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什么是</a:t>
            </a:r>
            <a:r>
              <a:rPr lang="en-US" altLang="zh-CN"/>
              <a:t>globalAlpha</a:t>
            </a:r>
            <a:r>
              <a:rPr lang="zh-CN" altLang="en-US"/>
              <a:t>？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xmlns="" id="{4A64BE22-9DBA-4C6D-B379-DF32A68F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96148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globalAlpha </a:t>
            </a:r>
            <a:r>
              <a:rPr lang="zh-CN" altLang="en-US"/>
              <a:t>就是全局对象的透明度，全局对象就是</a:t>
            </a:r>
            <a:r>
              <a:rPr lang="en-US" altLang="zh-CN"/>
              <a:t>canvas </a:t>
            </a:r>
            <a:r>
              <a:rPr lang="zh-CN" altLang="en-US"/>
              <a:t>的上下文对象。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使用方法：</a:t>
            </a:r>
            <a:r>
              <a:rPr lang="en-US" altLang="zh-CN"/>
              <a:t>ctx.globalAlpha=0.6; 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9CB8AF7-6BDA-46C1-B61B-B9F5E4DF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1153"/>
            <a:ext cx="4434840" cy="291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696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什么是路径裁剪？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路径裁剪就是在画布上设置一个路径，让我们之后绘制的图像只显示在这个路径之中。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路径裁剪的步骤：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定义路径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ctx.clip()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绘制其他图形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88948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什么是全局合成？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882"/>
            <a:ext cx="10515600" cy="535079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全局合成是</a:t>
            </a:r>
            <a:r>
              <a:rPr lang="en-US" altLang="zh-CN"/>
              <a:t>canvas </a:t>
            </a:r>
            <a:r>
              <a:rPr lang="zh-CN" altLang="en-US"/>
              <a:t>画布中的现有图像和即将绘制的图像的融合方式。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我们可以从</a:t>
            </a:r>
            <a:r>
              <a:rPr lang="zh-CN" altLang="en-US">
                <a:solidFill>
                  <a:srgbClr val="00A5E3"/>
                </a:solidFill>
              </a:rPr>
              <a:t>形状</a:t>
            </a:r>
            <a:r>
              <a:rPr lang="zh-CN" altLang="en-US"/>
              <a:t>和</a:t>
            </a:r>
            <a:r>
              <a:rPr lang="zh-CN" altLang="en-US">
                <a:solidFill>
                  <a:srgbClr val="00A5E3"/>
                </a:solidFill>
              </a:rPr>
              <a:t>色彩</a:t>
            </a:r>
            <a:r>
              <a:rPr lang="zh-CN" altLang="en-US"/>
              <a:t>两方面解读全局合成。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比如右图：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先画一个黄色的正方形</a:t>
            </a:r>
            <a:endParaRPr lang="en-US" altLang="zh-CN">
              <a:solidFill>
                <a:srgbClr val="49494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设置全局合成的属性</a:t>
            </a:r>
            <a:endParaRPr lang="en-US" altLang="zh-CN">
              <a:solidFill>
                <a:srgbClr val="49494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再绘制一个绿色的圆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F1E8EEBC-18D3-414C-8577-652DBFF80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33" y="1637854"/>
            <a:ext cx="5764214" cy="473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D37EED36-1A26-4E69-8704-3C51AAE61312}"/>
              </a:ext>
            </a:extLst>
          </p:cNvPr>
          <p:cNvSpPr/>
          <p:nvPr/>
        </p:nvSpPr>
        <p:spPr>
          <a:xfrm>
            <a:off x="9597489" y="5744118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ED7D31"/>
                </a:solidFill>
                <a:hlinkClick r:id="rId4"/>
              </a:rPr>
              <a:t>更多</a:t>
            </a:r>
            <a:r>
              <a:rPr lang="en-US" altLang="zh-CN" b="1">
                <a:solidFill>
                  <a:srgbClr val="ED7D31"/>
                </a:solidFill>
                <a:hlinkClick r:id="rId4"/>
              </a:rPr>
              <a:t>…</a:t>
            </a:r>
            <a:endParaRPr lang="zh-CN" altLang="en-US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662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全局合成的属性值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537243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494949"/>
                </a:solidFill>
              </a:rPr>
              <a:t>先画一个黄色的正方形，再绘制一个绿色的圆。（全局合成默认为</a:t>
            </a:r>
            <a:r>
              <a:rPr lang="en-US" altLang="zh-CN">
                <a:solidFill>
                  <a:srgbClr val="494949"/>
                </a:solidFill>
              </a:rPr>
              <a:t>source-over</a:t>
            </a:r>
            <a:r>
              <a:rPr lang="zh-CN" altLang="en-US">
                <a:solidFill>
                  <a:srgbClr val="494949"/>
                </a:solidFill>
              </a:rPr>
              <a:t>）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xmlns="" id="{3F963976-3F13-4F69-99CA-8E80C4F4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39150"/>
            <a:ext cx="1227731" cy="12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FBFE6E61-4C07-4946-9212-115C0988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04" y="4539218"/>
            <a:ext cx="898419" cy="8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815FEE54-8ED0-44F2-BF71-0B88A147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84" y="4757596"/>
            <a:ext cx="1078100" cy="10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路径跟随的应用">
            <a:extLst>
              <a:ext uri="{FF2B5EF4-FFF2-40B4-BE49-F238E27FC236}">
                <a16:creationId xmlns:a16="http://schemas.microsoft.com/office/drawing/2014/main" xmlns="" id="{9186236E-F16E-43B2-8E87-7DFAEA6ECD42}"/>
              </a:ext>
            </a:extLst>
          </p:cNvPr>
          <p:cNvSpPr txBox="1"/>
          <p:nvPr/>
        </p:nvSpPr>
        <p:spPr>
          <a:xfrm>
            <a:off x="2449271" y="475759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=</a:t>
            </a:r>
          </a:p>
        </p:txBody>
      </p:sp>
      <p:sp>
        <p:nvSpPr>
          <p:cNvPr id="13" name="路径跟随的应用">
            <a:extLst>
              <a:ext uri="{FF2B5EF4-FFF2-40B4-BE49-F238E27FC236}">
                <a16:creationId xmlns:a16="http://schemas.microsoft.com/office/drawing/2014/main" xmlns="" id="{8D735C0F-9C34-45B9-A802-D7B5C1A142B0}"/>
              </a:ext>
            </a:extLst>
          </p:cNvPr>
          <p:cNvSpPr txBox="1"/>
          <p:nvPr/>
        </p:nvSpPr>
        <p:spPr>
          <a:xfrm>
            <a:off x="4788076" y="475759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+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A3F6C6E-AA03-4E1F-922B-794DA09921F2}"/>
              </a:ext>
            </a:extLst>
          </p:cNvPr>
          <p:cNvSpPr/>
          <p:nvPr/>
        </p:nvSpPr>
        <p:spPr>
          <a:xfrm>
            <a:off x="838200" y="3775743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94949"/>
                </a:solidFill>
              </a:rPr>
              <a:t>先画一个黄色的正方形，设置全局合成为</a:t>
            </a:r>
            <a:r>
              <a:rPr lang="en-US" altLang="zh-CN">
                <a:solidFill>
                  <a:srgbClr val="494949"/>
                </a:solidFill>
              </a:rPr>
              <a:t>destination-over</a:t>
            </a:r>
            <a:r>
              <a:rPr lang="zh-CN" altLang="en-US">
                <a:solidFill>
                  <a:srgbClr val="494949"/>
                </a:solidFill>
              </a:rPr>
              <a:t>，再绘制一个绿色的圆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82DDEAA-1FE5-4318-8D1B-F6CBD558D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046801"/>
            <a:ext cx="1238250" cy="126682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1D8CD985-1D22-4995-80D9-41CB9AEA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04" y="2183838"/>
            <a:ext cx="898419" cy="8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路径跟随的应用">
            <a:extLst>
              <a:ext uri="{FF2B5EF4-FFF2-40B4-BE49-F238E27FC236}">
                <a16:creationId xmlns:a16="http://schemas.microsoft.com/office/drawing/2014/main" xmlns="" id="{73D30A6B-67B0-4E8B-AED8-66E237C3A951}"/>
              </a:ext>
            </a:extLst>
          </p:cNvPr>
          <p:cNvSpPr txBox="1"/>
          <p:nvPr/>
        </p:nvSpPr>
        <p:spPr>
          <a:xfrm>
            <a:off x="2449271" y="240221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=</a:t>
            </a:r>
          </a:p>
        </p:txBody>
      </p:sp>
      <p:sp>
        <p:nvSpPr>
          <p:cNvPr id="16" name="路径跟随的应用">
            <a:extLst>
              <a:ext uri="{FF2B5EF4-FFF2-40B4-BE49-F238E27FC236}">
                <a16:creationId xmlns:a16="http://schemas.microsoft.com/office/drawing/2014/main" xmlns="" id="{10C99857-C2E6-4BF3-96F5-B2114B0CF5BD}"/>
              </a:ext>
            </a:extLst>
          </p:cNvPr>
          <p:cNvSpPr txBox="1"/>
          <p:nvPr/>
        </p:nvSpPr>
        <p:spPr>
          <a:xfrm>
            <a:off x="4788076" y="240221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+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4D1ED5F-43B0-47C0-9DDD-38F984FDC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714" y="2278990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838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刮刮乐</a:t>
            </a: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xmlns="" id="{26BC0A11-125A-41AA-B37B-19A0B506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778917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要点：</a:t>
            </a:r>
            <a:r>
              <a:rPr lang="en-US" altLang="zh-CN"/>
              <a:t>globalCompositeOperation='destination-out’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2876E73-E2DD-494B-9FA4-BBD16056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5069"/>
            <a:ext cx="3905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9518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刮刮乐绘制流程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B055CEEF-B10E-4D89-906C-B48F4AACBA1F}"/>
              </a:ext>
            </a:extLst>
          </p:cNvPr>
          <p:cNvSpPr/>
          <p:nvPr/>
        </p:nvSpPr>
        <p:spPr>
          <a:xfrm>
            <a:off x="700086" y="3024105"/>
            <a:ext cx="3236914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1</a:t>
            </a:r>
            <a:r>
              <a:rPr lang="zh-CN" altLang="en-US" sz="1600">
                <a:solidFill>
                  <a:schemeClr val="tx1"/>
                </a:solidFill>
              </a:rPr>
              <a:t>，底图：在</a:t>
            </a:r>
            <a:r>
              <a:rPr lang="en-US" altLang="zh-CN" sz="1600">
                <a:solidFill>
                  <a:schemeClr val="tx1"/>
                </a:solidFill>
              </a:rPr>
              <a:t>cb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CBE737FA-C9FE-41EA-A8A1-31D44149F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28" y="3626389"/>
            <a:ext cx="2508250" cy="1193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77C55A0D-B2B6-4829-BF51-EA261ABA579D}"/>
              </a:ext>
            </a:extLst>
          </p:cNvPr>
          <p:cNvSpPr/>
          <p:nvPr/>
        </p:nvSpPr>
        <p:spPr>
          <a:xfrm>
            <a:off x="4427429" y="3024105"/>
            <a:ext cx="3078271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2</a:t>
            </a:r>
            <a:r>
              <a:rPr lang="zh-CN" altLang="en-US" sz="1600">
                <a:solidFill>
                  <a:schemeClr val="tx1"/>
                </a:solidFill>
              </a:rPr>
              <a:t>，遮罩图：在</a:t>
            </a:r>
            <a:r>
              <a:rPr lang="en-US" altLang="zh-CN" sz="1600">
                <a:solidFill>
                  <a:schemeClr val="tx1"/>
                </a:solidFill>
              </a:rPr>
              <a:t>cm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3798DAF-F9E1-44A7-8F52-AF7E35FAA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71" y="3563640"/>
            <a:ext cx="2508379" cy="11938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57012A2-78E6-4382-8E98-1EB2F655ACEA}"/>
              </a:ext>
            </a:extLst>
          </p:cNvPr>
          <p:cNvSpPr/>
          <p:nvPr/>
        </p:nvSpPr>
        <p:spPr>
          <a:xfrm>
            <a:off x="7973487" y="3024105"/>
            <a:ext cx="4015313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3</a:t>
            </a:r>
            <a:r>
              <a:rPr lang="zh-CN" altLang="en-US" sz="1600">
                <a:solidFill>
                  <a:schemeClr val="tx1"/>
                </a:solidFill>
              </a:rPr>
              <a:t>，</a:t>
            </a:r>
            <a:r>
              <a:rPr lang="zh-CN" altLang="en-US" sz="1600"/>
              <a:t>手绘效果</a:t>
            </a:r>
            <a:r>
              <a:rPr lang="zh-CN" altLang="en-US" sz="1600">
                <a:solidFill>
                  <a:schemeClr val="tx1"/>
                </a:solidFill>
              </a:rPr>
              <a:t>：在</a:t>
            </a:r>
            <a:r>
              <a:rPr lang="en-US" altLang="zh-CN" sz="1600">
                <a:solidFill>
                  <a:schemeClr val="tx1"/>
                </a:solidFill>
              </a:rPr>
              <a:t>cm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B25757AC-D7F7-484C-91B8-00C7097D6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87" y="3600891"/>
            <a:ext cx="2828520" cy="1317892"/>
          </a:xfrm>
          <a:prstGeom prst="rect">
            <a:avLst/>
          </a:prstGeom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xmlns="" id="{26BC0A11-125A-41AA-B37B-19A0B506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1718217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建立两个</a:t>
            </a:r>
            <a:r>
              <a:rPr lang="en-US" altLang="zh-CN"/>
              <a:t>canvas</a:t>
            </a:r>
            <a:r>
              <a:rPr lang="zh-CN" altLang="en-US"/>
              <a:t>，分别是</a:t>
            </a:r>
            <a:r>
              <a:rPr lang="en-US" altLang="zh-CN"/>
              <a:t>cb</a:t>
            </a:r>
            <a:r>
              <a:rPr lang="zh-CN" altLang="en-US"/>
              <a:t>、</a:t>
            </a:r>
            <a:r>
              <a:rPr lang="en-US" altLang="zh-CN"/>
              <a:t>cm</a:t>
            </a:r>
            <a:r>
              <a:rPr lang="zh-CN" altLang="en-US"/>
              <a:t>：</a:t>
            </a:r>
            <a:endParaRPr lang="en-US" altLang="zh-CN"/>
          </a:p>
          <a:p>
            <a:r>
              <a:rPr lang="en-US" altLang="zh-CN"/>
              <a:t>cb </a:t>
            </a:r>
            <a:r>
              <a:rPr lang="zh-CN" altLang="en-US"/>
              <a:t>放置底图</a:t>
            </a:r>
            <a:endParaRPr lang="en-US" altLang="zh-CN"/>
          </a:p>
          <a:p>
            <a:r>
              <a:rPr lang="en-US" altLang="zh-CN"/>
              <a:t>cm </a:t>
            </a:r>
            <a:r>
              <a:rPr lang="zh-CN" altLang="en-US"/>
              <a:t>放置遮罩图，并在其中实现手绘效果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42668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拜年啦！→ </a:t>
            </a:r>
            <a:r>
              <a:rPr lang="en-US" altLang="zh-CN"/>
              <a:t>source-in </a:t>
            </a:r>
            <a:r>
              <a:rPr lang="zh-CN" altLang="en-US"/>
              <a:t>→ </a:t>
            </a:r>
            <a:r>
              <a:rPr lang="en-US" altLang="zh-CN"/>
              <a:t>drawImage()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E2763709-294C-4285-A752-D91253B80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6756" y="1216025"/>
            <a:ext cx="10138487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2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第二章 </a:t>
            </a:r>
            <a:r>
              <a:rPr lang="en-US" altLang="zh-CN" dirty="0" smtClean="0"/>
              <a:t>canvas </a:t>
            </a:r>
            <a:r>
              <a:rPr lang="zh-CN" altLang="en-US" dirty="0"/>
              <a:t>绘制图形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30540E4-9286-4922-9473-C4E99939AEF0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3838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494949"/>
                </a:solidFill>
              </a:rPr>
              <a:t>已绘制到</a:t>
            </a:r>
            <a:r>
              <a:rPr lang="en-US" altLang="zh-CN">
                <a:solidFill>
                  <a:srgbClr val="494949"/>
                </a:solidFill>
              </a:rPr>
              <a:t>canvas </a:t>
            </a:r>
            <a:r>
              <a:rPr lang="zh-CN" altLang="en-US">
                <a:solidFill>
                  <a:srgbClr val="494949"/>
                </a:solidFill>
              </a:rPr>
              <a:t>上的图像不可被修改，只能被覆盖或擦除。</a:t>
            </a:r>
          </a:p>
          <a:p>
            <a:pPr marL="0" indent="0">
              <a:buNone/>
            </a:pPr>
            <a:r>
              <a:rPr lang="zh-CN" altLang="en-US"/>
              <a:t>路局裁剪是基于路径的一种合成方式，它只能使用路径设置裁剪区域，如果是文字的话，就无效。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透明度合成和全局合成都是基于像素的操作。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24803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第十章 </a:t>
            </a:r>
            <a:r>
              <a:rPr lang="en-US" altLang="zh-CN" dirty="0" smtClean="0"/>
              <a:t>canvas </a:t>
            </a:r>
            <a:r>
              <a:rPr lang="zh-CN" altLang="en-US" dirty="0"/>
              <a:t>综合实例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1762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利用案例，巩固我们之前所学到的</a:t>
            </a:r>
            <a:r>
              <a:rPr lang="en-US" altLang="zh-CN">
                <a:solidFill>
                  <a:schemeClr val="tx1"/>
                </a:solidFill>
              </a:rPr>
              <a:t>canvas </a:t>
            </a:r>
            <a:r>
              <a:rPr lang="zh-CN" altLang="en-US">
                <a:solidFill>
                  <a:schemeClr val="tx1"/>
                </a:solidFill>
              </a:rPr>
              <a:t>知识。</a:t>
            </a: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59805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柱状图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饼图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折线图 </a:t>
            </a:r>
            <a:r>
              <a:rPr lang="en-US" altLang="zh-CN">
                <a:solidFill>
                  <a:schemeClr val="tx1"/>
                </a:solidFill>
              </a:rPr>
              <a:t>- </a:t>
            </a:r>
            <a:r>
              <a:rPr lang="zh-CN" altLang="en-US">
                <a:solidFill>
                  <a:schemeClr val="tx1"/>
                </a:solidFill>
              </a:rPr>
              <a:t>扩展</a:t>
            </a: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534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柱状图效果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xmlns="" id="{4A64BE22-9DBA-4C6D-B379-DF32A68F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961480"/>
          </a:xfrm>
        </p:spPr>
        <p:txBody>
          <a:bodyPr/>
          <a:lstStyle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BB47CA5-18E4-4BEA-A884-232AB4BD3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7101"/>
            <a:ext cx="8351520" cy="40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5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柱状图的核心内容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矩形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提示框 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鼠标划入划出的事件 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98711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扇形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扇形 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标签文字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提示框 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鼠标划入划出的事件 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2719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柱状图示意图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xmlns="" id="{4A64BE22-9DBA-4C6D-B379-DF32A68F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961480"/>
          </a:xfrm>
        </p:spPr>
        <p:txBody>
          <a:bodyPr/>
          <a:lstStyle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AFF45DB-6317-4C12-A5CA-AD1E58244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3692"/>
            <a:ext cx="8195022" cy="53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8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绘制柱状图的步骤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一，声明必备数据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二，构建数据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三，基于数据绘图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四，鼠标交互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49613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饼图效果</a:t>
            </a:r>
            <a:endParaRPr lang="en-US" altLang="zh-C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DAC2E9D9-25F2-4049-BBC0-C679D1A371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83" y="1216025"/>
            <a:ext cx="5503833" cy="49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理解</a:t>
            </a:r>
            <a:r>
              <a:rPr lang="en-US" altLang="zh-CN"/>
              <a:t>canvas </a:t>
            </a:r>
            <a:r>
              <a:rPr lang="zh-CN" altLang="en-US"/>
              <a:t>坐标系和栅格。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能够熟练绘制</a:t>
            </a:r>
            <a:r>
              <a:rPr lang="en-US" altLang="zh-CN"/>
              <a:t>canvas </a:t>
            </a:r>
            <a:r>
              <a:rPr lang="zh-CN" altLang="en-US"/>
              <a:t>图形。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AF1AA03-F174-45ED-9606-35B0B4B893EA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20741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饼图的核心内容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扇形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提示框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鼠标划入划出的事件  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FC03CA1-0F62-4140-B560-9134758E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40" y="1215483"/>
            <a:ext cx="4500105" cy="421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757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用动画优化项目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有的时候图表加点动效，会让其看起来更加生动有趣。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所以，我接下来给饼图加点两个动画：</a:t>
            </a:r>
            <a:endParaRPr lang="en-US" altLang="zh-CN"/>
          </a:p>
          <a:p>
            <a:r>
              <a:rPr lang="zh-CN" altLang="en-US"/>
              <a:t>弹性动画</a:t>
            </a:r>
            <a:endParaRPr lang="en-US" altLang="zh-CN"/>
          </a:p>
          <a:p>
            <a:r>
              <a:rPr lang="zh-CN" altLang="en-US"/>
              <a:t>缓动跟随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怎么加动画？</a:t>
            </a:r>
            <a:endParaRPr lang="en-US" altLang="zh-CN"/>
          </a:p>
          <a:p>
            <a:r>
              <a:rPr lang="zh-CN" altLang="en-US"/>
              <a:t>第一次显示时：扇形由小变大，弹性运动</a:t>
            </a:r>
            <a:endParaRPr lang="en-US" altLang="zh-CN"/>
          </a:p>
          <a:p>
            <a:r>
              <a:rPr lang="zh-CN" altLang="en-US"/>
              <a:t>鼠标划入扇形时：</a:t>
            </a:r>
            <a:endParaRPr lang="en-US" altLang="zh-CN"/>
          </a:p>
          <a:p>
            <a:pPr lvl="1"/>
            <a:r>
              <a:rPr lang="zh-CN" altLang="en-US"/>
              <a:t>扇形扩大一圈，弹性运动</a:t>
            </a:r>
            <a:endParaRPr lang="en-US" altLang="zh-CN"/>
          </a:p>
          <a:p>
            <a:pPr lvl="1"/>
            <a:r>
              <a:rPr lang="zh-CN" altLang="en-US"/>
              <a:t>标签缓动跟随</a:t>
            </a:r>
            <a:endParaRPr lang="en-US" altLang="zh-CN"/>
          </a:p>
          <a:p>
            <a:r>
              <a:rPr lang="zh-CN" altLang="en-US"/>
              <a:t>鼠标划出扇形时：扇形缩小一圈，弹性运动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81139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绘制饼图的步骤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一，声明必备数据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二，构建数据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三，基于数据绘图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四，鼠标交互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306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折线图效果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1F926515-302A-4323-9986-85AD2014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82833"/>
            <a:ext cx="8099448" cy="469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131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饼图的核心内容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顶点集合的建立</a:t>
            </a:r>
            <a:endParaRPr lang="en-US" altLang="zh-CN"/>
          </a:p>
          <a:p>
            <a:r>
              <a:rPr lang="zh-CN" altLang="en-US"/>
              <a:t>以点连线绘制直线</a:t>
            </a:r>
            <a:endParaRPr lang="en-US" altLang="zh-CN"/>
          </a:p>
          <a:p>
            <a:r>
              <a:rPr lang="zh-CN" altLang="en-US"/>
              <a:t>圆形顶点的鼠标交互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1175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canvas </a:t>
            </a:r>
            <a:r>
              <a:rPr lang="zh-CN" altLang="en-US"/>
              <a:t>的精彩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0C682CD-F20F-43C5-8E37-71F02723E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canvas </a:t>
            </a:r>
            <a:r>
              <a:rPr lang="zh-CN" altLang="en-US"/>
              <a:t>是关于二维图形的语言，图形必然与艺术息息相关。这是在用程序搞艺术，算法也是必不可少。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canvas </a:t>
            </a:r>
            <a:r>
              <a:rPr lang="zh-CN" altLang="en-US"/>
              <a:t>精彩之处在于程序算法和艺术的结合。它可以用理性的逻辑算法来寻找艺术中美的规律。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我们若想深入运用</a:t>
            </a:r>
            <a:r>
              <a:rPr lang="en-US" altLang="zh-CN"/>
              <a:t>canvas</a:t>
            </a:r>
            <a:r>
              <a:rPr lang="zh-CN" altLang="en-US"/>
              <a:t>，可以再学习图形的架构、图像算法、动画算法、艺术设计等方面。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AF8D70F-37EF-4999-AA96-480A879664DD}"/>
              </a:ext>
            </a:extLst>
          </p:cNvPr>
          <p:cNvGrpSpPr/>
          <p:nvPr/>
        </p:nvGrpSpPr>
        <p:grpSpPr>
          <a:xfrm>
            <a:off x="962492" y="2920427"/>
            <a:ext cx="8502833" cy="2690721"/>
            <a:chOff x="838200" y="2254604"/>
            <a:chExt cx="8502833" cy="269072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344E1C77-9459-4F06-977F-C9A82E0E9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254604"/>
              <a:ext cx="3964619" cy="269072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86AB4E52-5891-4482-B868-EB1FB8CD3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7590" y="2254604"/>
              <a:ext cx="4393443" cy="2690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03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canvas </a:t>
            </a:r>
            <a:r>
              <a:rPr lang="zh-CN" altLang="en-US"/>
              <a:t>坐标系和栅格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canvas </a:t>
            </a:r>
            <a:r>
              <a:rPr lang="zh-CN" altLang="en-US"/>
              <a:t>的绘图形式 </a:t>
            </a:r>
            <a:r>
              <a:rPr lang="en-US" altLang="zh-CN"/>
              <a:t>- </a:t>
            </a:r>
            <a:r>
              <a:rPr lang="zh-CN" altLang="en-US"/>
              <a:t>矩形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canvas </a:t>
            </a:r>
            <a:r>
              <a:rPr lang="zh-CN" altLang="en-US"/>
              <a:t>的绘图形式 </a:t>
            </a:r>
            <a:r>
              <a:rPr lang="en-US" altLang="zh-CN"/>
              <a:t>- </a:t>
            </a:r>
            <a:r>
              <a:rPr lang="zh-CN" altLang="en-US"/>
              <a:t>路径</a:t>
            </a:r>
          </a:p>
          <a:p>
            <a:pPr marL="0" indent="0">
              <a:buNone/>
            </a:pPr>
            <a:endParaRPr lang="en-US" altLang="zh-CN"/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B554095-5AEA-4BAC-858C-379612877178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07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canvas </a:t>
            </a:r>
            <a:r>
              <a:rPr lang="zh-CN" altLang="en-US"/>
              <a:t>坐标系？什么栅格？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40A191A3-2D4E-4CEC-815E-A6EB0E1A1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27" y="1176269"/>
            <a:ext cx="5209873" cy="4960938"/>
          </a:xfr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xmlns="" id="{483673D4-EDBB-4F19-A808-189288A70D8A}"/>
              </a:ext>
            </a:extLst>
          </p:cNvPr>
          <p:cNvSpPr txBox="1">
            <a:spLocks/>
          </p:cNvSpPr>
          <p:nvPr/>
        </p:nvSpPr>
        <p:spPr>
          <a:xfrm>
            <a:off x="838200" y="1215483"/>
            <a:ext cx="4839031" cy="496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kumimoji="1" lang="zh-CN" alt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Microsoft YaHei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canvas </a:t>
            </a:r>
            <a:r>
              <a:rPr lang="zh-CN" altLang="en-US"/>
              <a:t>坐标系就是右图的</a:t>
            </a:r>
            <a:r>
              <a:rPr lang="en-US" altLang="zh-CN"/>
              <a:t>x,y </a:t>
            </a:r>
            <a:r>
              <a:rPr lang="zh-CN" altLang="en-US"/>
              <a:t>轴，轴上有刻度，</a:t>
            </a:r>
            <a:r>
              <a:rPr lang="en-US" altLang="zh-CN"/>
              <a:t>x </a:t>
            </a:r>
            <a:r>
              <a:rPr lang="zh-CN" altLang="en-US"/>
              <a:t>轴越往右越大，</a:t>
            </a:r>
            <a:r>
              <a:rPr lang="en-US" altLang="zh-CN"/>
              <a:t>y </a:t>
            </a:r>
            <a:r>
              <a:rPr lang="zh-CN" altLang="en-US"/>
              <a:t>轴越往下越大，因此零点在左上角，这和</a:t>
            </a:r>
            <a:r>
              <a:rPr lang="en-US" altLang="zh-CN"/>
              <a:t>html </a:t>
            </a:r>
            <a:r>
              <a:rPr lang="zh-CN" altLang="en-US"/>
              <a:t>的坐标系是一样的。</a:t>
            </a:r>
            <a:endParaRPr lang="en-US" altLang="zh-CN"/>
          </a:p>
          <a:p>
            <a:r>
              <a:rPr lang="zh-CN" altLang="en-US"/>
              <a:t>栅格就是右图的</a:t>
            </a:r>
            <a:r>
              <a:rPr lang="en-US" altLang="zh-CN"/>
              <a:t>4 </a:t>
            </a:r>
            <a:r>
              <a:rPr lang="zh-CN" altLang="en-US"/>
              <a:t>个格子，每一个格子就是一个像素，像素具有</a:t>
            </a:r>
            <a:r>
              <a:rPr lang="en-US" altLang="zh-CN"/>
              <a:t>rgba </a:t>
            </a:r>
            <a:r>
              <a:rPr lang="zh-CN" altLang="en-US"/>
              <a:t>数据。</a:t>
            </a:r>
            <a:endParaRPr lang="en-US" altLang="zh-CN"/>
          </a:p>
          <a:p>
            <a:r>
              <a:rPr lang="zh-CN" altLang="en-US"/>
              <a:t>像素的数量等于</a:t>
            </a:r>
            <a:r>
              <a:rPr lang="en-US" altLang="zh-CN"/>
              <a:t>canvas </a:t>
            </a:r>
            <a:r>
              <a:rPr lang="zh-CN" altLang="en-US"/>
              <a:t>的宽度乘以高度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F16CD92-B7FD-410E-9FA7-58B60CB0A436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81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矩形的绘制方法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填充矩形方法：</a:t>
            </a:r>
            <a:r>
              <a:rPr lang="en-US" altLang="zh-CN"/>
              <a:t>fillRect(x,y,w,h)</a:t>
            </a:r>
          </a:p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描边矩形方法：</a:t>
            </a:r>
            <a:r>
              <a:rPr lang="en-US" altLang="zh-CN"/>
              <a:t>strokeRect(x,y,w,h)</a:t>
            </a:r>
          </a:p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清理矩形方法：</a:t>
            </a:r>
            <a:r>
              <a:rPr lang="en-US" altLang="zh-CN"/>
              <a:t>clearRect(x,y,w,h)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49199E-481D-4349-B753-4DD0610F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0335"/>
            <a:ext cx="8953500" cy="22288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9D9ED42-09AF-485A-BC95-9E1700C23FDF}"/>
              </a:ext>
            </a:extLst>
          </p:cNvPr>
          <p:cNvSpPr/>
          <p:nvPr/>
        </p:nvSpPr>
        <p:spPr>
          <a:xfrm>
            <a:off x="1510691" y="49091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填充矩形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FE498BB-B903-4010-8355-9DFD83048CE1}"/>
              </a:ext>
            </a:extLst>
          </p:cNvPr>
          <p:cNvSpPr/>
          <p:nvPr/>
        </p:nvSpPr>
        <p:spPr>
          <a:xfrm>
            <a:off x="4760952" y="49890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描边矩形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1EF2D1A-B9B0-4203-A7FD-6F66538793D4}"/>
              </a:ext>
            </a:extLst>
          </p:cNvPr>
          <p:cNvSpPr/>
          <p:nvPr/>
        </p:nvSpPr>
        <p:spPr>
          <a:xfrm>
            <a:off x="8057376" y="49091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清理矩形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18DEFA2-C511-46B0-A845-DC3ECD6036EA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8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绘制路径的步骤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开始建立路径：</a:t>
            </a:r>
            <a:r>
              <a:rPr lang="en-US" altLang="zh-CN"/>
              <a:t>beginPath()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向</a:t>
            </a:r>
            <a:r>
              <a:rPr lang="zh-CN" altLang="en-US">
                <a:solidFill>
                  <a:srgbClr val="FF0000"/>
                </a:solidFill>
              </a:rPr>
              <a:t>路径集合</a:t>
            </a:r>
            <a:r>
              <a:rPr lang="zh-CN" altLang="en-US"/>
              <a:t>中添加子路径：</a:t>
            </a:r>
          </a:p>
          <a:p>
            <a:pPr marL="0" indent="0">
              <a:buNone/>
            </a:pPr>
            <a:r>
              <a:rPr lang="en-US" altLang="zh-CN"/>
              <a:t>   [</a:t>
            </a:r>
          </a:p>
          <a:p>
            <a:pPr marL="0" indent="0">
              <a:buNone/>
            </a:pPr>
            <a:r>
              <a:rPr lang="en-US" altLang="zh-CN"/>
              <a:t>	moveTo(x,y); </a:t>
            </a:r>
            <a:r>
              <a:rPr lang="zh-CN" altLang="en-US"/>
              <a:t>形状</a:t>
            </a:r>
            <a:r>
              <a:rPr lang="en-US" altLang="zh-CN"/>
              <a:t>; closePath() </a:t>
            </a:r>
            <a:r>
              <a:rPr lang="zh-CN" altLang="en-US"/>
              <a:t>可选</a:t>
            </a:r>
            <a:r>
              <a:rPr lang="en-US" altLang="zh-CN"/>
              <a:t>,</a:t>
            </a:r>
          </a:p>
          <a:p>
            <a:pPr marL="0" indent="0">
              <a:buNone/>
            </a:pPr>
            <a:r>
              <a:rPr lang="en-US" altLang="zh-CN"/>
              <a:t>	moveTo(x,y); </a:t>
            </a:r>
            <a:r>
              <a:rPr lang="zh-CN" altLang="en-US"/>
              <a:t>形状</a:t>
            </a:r>
            <a:r>
              <a:rPr lang="en-US" altLang="zh-CN"/>
              <a:t>; closePath() </a:t>
            </a:r>
            <a:r>
              <a:rPr lang="zh-CN" altLang="en-US"/>
              <a:t>可选</a:t>
            </a:r>
            <a:r>
              <a:rPr lang="en-US" altLang="zh-CN"/>
              <a:t>,</a:t>
            </a:r>
          </a:p>
          <a:p>
            <a:pPr marL="0" indent="0">
              <a:buNone/>
            </a:pPr>
            <a:r>
              <a:rPr lang="en-US" altLang="zh-CN"/>
              <a:t>	moveTo(x,y); </a:t>
            </a:r>
            <a:r>
              <a:rPr lang="zh-CN" altLang="en-US"/>
              <a:t>形状</a:t>
            </a:r>
            <a:r>
              <a:rPr lang="en-US" altLang="zh-CN"/>
              <a:t>; closePath() </a:t>
            </a:r>
            <a:r>
              <a:rPr lang="zh-CN" altLang="en-US"/>
              <a:t>可选</a:t>
            </a:r>
            <a:r>
              <a:rPr lang="en-US" altLang="zh-CN"/>
              <a:t>,</a:t>
            </a:r>
          </a:p>
          <a:p>
            <a:pPr marL="0" indent="0">
              <a:buNone/>
            </a:pPr>
            <a:r>
              <a:rPr lang="en-US" altLang="zh-CN"/>
              <a:t>   ]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zh-CN" altLang="en-US"/>
              <a:t>显示路径：填充</a:t>
            </a:r>
            <a:r>
              <a:rPr lang="en-US" altLang="zh-CN"/>
              <a:t>fill() </a:t>
            </a:r>
            <a:r>
              <a:rPr lang="zh-CN" altLang="en-US"/>
              <a:t>，描边</a:t>
            </a:r>
            <a:r>
              <a:rPr lang="en-US" altLang="zh-CN"/>
              <a:t>stroke()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416C9A2-C54B-42B6-A0FE-31A7B82DC7B6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95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E79A352-1354-4838-A1D3-4E2283F5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课前准备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ECBD3F3-22CF-4038-88AD-A2401A3D5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安装</a:t>
            </a:r>
            <a:r>
              <a:rPr lang="en-US" altLang="zh-CN" dirty="0" err="1"/>
              <a:t>webstorm</a:t>
            </a:r>
            <a:r>
              <a:rPr lang="en-US" altLang="zh-CN"/>
              <a:t> </a:t>
            </a:r>
            <a:r>
              <a:rPr lang="zh-CN" altLang="en-US"/>
              <a:t>开发工具，若没有，</a:t>
            </a:r>
            <a:r>
              <a:rPr lang="en-US" altLang="zh-CN"/>
              <a:t>vscode </a:t>
            </a:r>
            <a:r>
              <a:rPr lang="zh-CN" altLang="en-US"/>
              <a:t>亦可。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安装</a:t>
            </a:r>
            <a:r>
              <a:rPr lang="en-US" altLang="zh-CN"/>
              <a:t>live-server</a:t>
            </a:r>
            <a:r>
              <a:rPr lang="zh-CN" altLang="en-US"/>
              <a:t>，用于启服务，安装方法 </a:t>
            </a:r>
            <a:r>
              <a:rPr lang="en-US" altLang="zh-CN" dirty="0"/>
              <a:t>npm i -</a:t>
            </a:r>
            <a:r>
              <a:rPr lang="en-US" altLang="zh-CN"/>
              <a:t>g live-server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需掌握</a:t>
            </a:r>
            <a:r>
              <a:rPr lang="en-US" altLang="zh-CN"/>
              <a:t>es6</a:t>
            </a:r>
            <a:r>
              <a:rPr lang="zh-CN" altLang="en-US"/>
              <a:t>、</a:t>
            </a:r>
            <a:r>
              <a:rPr lang="en-US" altLang="zh-CN"/>
              <a:t>html</a:t>
            </a:r>
            <a:r>
              <a:rPr lang="zh-CN" altLang="en-US"/>
              <a:t>、</a:t>
            </a:r>
            <a:r>
              <a:rPr lang="en-US" altLang="zh-CN"/>
              <a:t>css</a:t>
            </a:r>
            <a:r>
              <a:rPr lang="zh-CN" altLang="en-US"/>
              <a:t> 的基础知识。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非必须准备，但推荐准备的一项：把我们初中学的三角函数再看一遍。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6C198AD-3949-46CD-B91F-4C2CF6A2068A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231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子路径的形状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/>
              <a:t>直线：</a:t>
            </a:r>
            <a:r>
              <a:rPr lang="en-US" altLang="zh-CN"/>
              <a:t>lineTo(x,y); lineTo(x,y); lineTo(x,y);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/>
              <a:t>圆弧：</a:t>
            </a:r>
            <a:r>
              <a:rPr lang="en-US" altLang="zh-CN"/>
              <a:t>arc(x,y,</a:t>
            </a:r>
            <a:r>
              <a:rPr lang="zh-CN" altLang="en-US"/>
              <a:t>半径，开始弧度，结束弧度，方向</a:t>
            </a:r>
            <a:r>
              <a:rPr lang="en-US" altLang="zh-CN"/>
              <a:t>)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/>
              <a:t>切线圆弧：</a:t>
            </a:r>
            <a:r>
              <a:rPr lang="en-US" altLang="zh-CN"/>
              <a:t>arcTo(x1,y1,x2,y2,</a:t>
            </a:r>
            <a:r>
              <a:rPr lang="zh-CN" altLang="en-US"/>
              <a:t>半径</a:t>
            </a:r>
            <a:r>
              <a:rPr lang="en-US" altLang="zh-CN"/>
              <a:t>)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/>
              <a:t>二次贝塞尔曲线：</a:t>
            </a:r>
            <a:r>
              <a:rPr lang="en-US" altLang="zh-CN"/>
              <a:t>quadraticCurverTo(cpx1,cpy1,x,y)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/>
              <a:t>三次贝塞尔曲线：</a:t>
            </a:r>
            <a:r>
              <a:rPr lang="en-US" altLang="zh-CN"/>
              <a:t>bezierCurverTo(cpx1,cpy1,cpx2,cpy2,x,y)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/>
              <a:t>矩形：</a:t>
            </a:r>
            <a:r>
              <a:rPr lang="en-US" altLang="zh-CN"/>
              <a:t>rect(x,y,w,h)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34CDF41-2C74-45A2-B5BD-E59EF65CA335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A75FAB8-38F3-4DA8-A84A-26368379FD25}"/>
              </a:ext>
            </a:extLst>
          </p:cNvPr>
          <p:cNvSpPr/>
          <p:nvPr/>
        </p:nvSpPr>
        <p:spPr>
          <a:xfrm>
            <a:off x="10084965" y="3201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55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圆弧 </a:t>
            </a:r>
            <a:r>
              <a:rPr lang="en-US" altLang="zh-CN"/>
              <a:t>arc(x,y,</a:t>
            </a:r>
            <a:r>
              <a:rPr lang="zh-CN" altLang="en-US"/>
              <a:t>半径，开始弧度，结束弧度，方向</a:t>
            </a:r>
            <a:r>
              <a:rPr lang="en-US" altLang="zh-CN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xmlns="" id="{9092E838-062D-4DB9-9007-68CD632C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21" y="1384708"/>
            <a:ext cx="4753158" cy="459658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76C0F96-BAC3-4042-9AD1-C56758B0FB38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07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B6CB10B-74C4-4112-92F0-4AE53B94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切线圆弧 </a:t>
            </a:r>
            <a:r>
              <a:rPr lang="en-US" altLang="zh-CN"/>
              <a:t>arcTo(x1,y1,x2,y2,</a:t>
            </a:r>
            <a:r>
              <a:rPr lang="zh-CN" altLang="en-US"/>
              <a:t>半径</a:t>
            </a:r>
            <a:r>
              <a:rPr lang="en-US" altLang="zh-CN"/>
              <a:t>)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CD7E489-E51D-4628-B05A-239C52784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413" y="1364589"/>
            <a:ext cx="5082980" cy="3467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14E5DC9-A512-4FA8-B8D6-ED62CD2DC2D9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050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53EF3AA-04C3-4485-A4F0-FC237B31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二次贝塞尔曲线</a:t>
            </a:r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xmlns="" id="{30D4CE00-4AC8-4C54-83D9-EB7FC34C3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2842" y="1695361"/>
            <a:ext cx="3289469" cy="346727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6BF3392-5226-4644-99D3-EC2FFF4632CD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8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53EF3AA-04C3-4485-A4F0-FC237B31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三次贝塞尔曲线</a:t>
            </a: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xmlns="" id="{AC2B709B-1DC8-42F0-A7E4-53B4C2DE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136" y="1858582"/>
            <a:ext cx="5575587" cy="27306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DCDEB6E-C1B0-4F14-B3FF-B3CCE73FBF51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934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133DF-17B4-4C58-B817-5D97171B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路径的绘图原理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C2F5B55F-FB10-4538-BB73-B0A8EA254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77" y="1216025"/>
            <a:ext cx="8533245" cy="49609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C2CB563-DAA4-42BC-8105-BFFF6B14D8FB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239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1DA7073-0C52-48A4-BEEA-695A656E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路径和子路径的概念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BAEB867-F528-4107-8AC4-D6270FD6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路径：</a:t>
            </a:r>
          </a:p>
          <a:p>
            <a:pPr lvl="1" indent="-285750"/>
            <a:r>
              <a:rPr lang="zh-CN" altLang="en-US"/>
              <a:t>路径是子路径的集合</a:t>
            </a:r>
          </a:p>
          <a:p>
            <a:pPr lvl="1" indent="-285750"/>
            <a:r>
              <a:rPr lang="zh-CN" altLang="en-US"/>
              <a:t>一个上下文对象同时只有一个路径，想要绘制新的路径，就要把当前路径置空。</a:t>
            </a:r>
          </a:p>
          <a:p>
            <a:pPr lvl="1" indent="-285750"/>
            <a:r>
              <a:rPr lang="en-US" altLang="zh-CN"/>
              <a:t>beginPath() </a:t>
            </a:r>
            <a:r>
              <a:rPr lang="zh-CN" altLang="en-US"/>
              <a:t>方法当前路径置空，也就是将路径恢复到默认状态，让之后绘制的路径不受以前路径的影响。</a:t>
            </a:r>
            <a:endParaRPr lang="en-US" altLang="zh-CN"/>
          </a:p>
          <a:p>
            <a:pPr marL="400050" lvl="1" indent="0">
              <a:buNone/>
            </a:pPr>
            <a:endParaRPr lang="zh-CN" altLang="en-US"/>
          </a:p>
          <a:p>
            <a:r>
              <a:rPr lang="zh-CN" altLang="en-US"/>
              <a:t>子路径：</a:t>
            </a:r>
          </a:p>
          <a:p>
            <a:pPr lvl="1" indent="-285750"/>
            <a:r>
              <a:rPr lang="zh-CN" altLang="en-US"/>
              <a:t>子路径是一条只有一个起点的、连续不断开的线</a:t>
            </a:r>
          </a:p>
          <a:p>
            <a:pPr lvl="1" indent="-285750"/>
            <a:r>
              <a:rPr lang="en-US" altLang="zh-CN"/>
              <a:t>moveTo(x,y)  </a:t>
            </a:r>
            <a:r>
              <a:rPr lang="zh-CN" altLang="en-US"/>
              <a:t>是设置路径起点的方法，也是创建一条新的子路径的方法</a:t>
            </a:r>
          </a:p>
          <a:p>
            <a:pPr lvl="1" indent="-285750"/>
            <a:r>
              <a:rPr lang="zh-CN" altLang="en-US"/>
              <a:t>路径里的第一条子路径可以无需设置起点，它的起点默认是子路径中的第一个点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注：</a:t>
            </a:r>
            <a:r>
              <a:rPr lang="en-US" altLang="zh-CN"/>
              <a:t>rect(x,y,w,h) </a:t>
            </a:r>
            <a:r>
              <a:rPr lang="zh-CN" altLang="en-US"/>
              <a:t>绘制路径时，会具备</a:t>
            </a:r>
            <a:r>
              <a:rPr lang="en-US" altLang="zh-CN"/>
              <a:t>moveTo() </a:t>
            </a:r>
            <a:r>
              <a:rPr lang="zh-CN" altLang="en-US"/>
              <a:t>功能。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74718A9-D580-4D27-954B-D580AA820F02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1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56B2BDD-A390-48E8-8F12-4F6319A2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机器人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31E84E-8D3F-40AB-8B07-1F45D616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知识点：</a:t>
            </a:r>
            <a:r>
              <a:rPr lang="en-US" altLang="zh-CN"/>
              <a:t>fillRect(),strokeRect(),clearRect(), lineTo(),arc(),bezierCurverTo()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DED7C7F-E537-4C03-A0E3-C015084B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42" y="1874958"/>
            <a:ext cx="4323515" cy="43020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984CD5B-3B4F-4A99-BA36-4D3282A5F802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8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D72B61-02DE-46A2-87DB-BB40EFB7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水滴</a:t>
            </a:r>
          </a:p>
        </p:txBody>
      </p:sp>
      <p:pic>
        <p:nvPicPr>
          <p:cNvPr id="4" name="l3jMvXiCevoL9MUP.png!thumbnail.png" descr="l3jMvXiCevoL9MUP.png!thumbnail.png">
            <a:extLst>
              <a:ext uri="{FF2B5EF4-FFF2-40B4-BE49-F238E27FC236}">
                <a16:creationId xmlns:a16="http://schemas.microsoft.com/office/drawing/2014/main" xmlns="" id="{574EBF44-D31F-4C14-A592-161E9F252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059" y="1216025"/>
            <a:ext cx="9437882" cy="49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4525353-6C37-4A9A-8B5F-7150C3B21C1B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813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第三章 </a:t>
            </a:r>
            <a:r>
              <a:rPr lang="en-US" altLang="zh-CN" dirty="0" smtClean="0"/>
              <a:t>canvas </a:t>
            </a:r>
            <a:r>
              <a:rPr lang="zh-CN" altLang="en-US" dirty="0"/>
              <a:t>图形样式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F5AA19D-DA11-433B-8813-C3F144091554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1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zh-CN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对canvas </a:t>
            </a:r>
            <a:r>
              <a:rPr lang="zh-CN" altLang="en-US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的概念</a:t>
            </a:r>
            <a:r>
              <a:rPr lang="zh-CN" altLang="zh-CN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有一个整体认知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zh-CN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理解canvas 的绘图</a:t>
            </a:r>
            <a:r>
              <a:rPr lang="zh-CN" altLang="en-US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方式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E23AFD3-F92D-4B89-BF37-15DCA0B2009F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28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掌握</a:t>
            </a:r>
            <a:r>
              <a:rPr lang="en-US" altLang="zh-CN">
                <a:solidFill>
                  <a:schemeClr val="tx1"/>
                </a:solidFill>
              </a:rPr>
              <a:t>canvas </a:t>
            </a:r>
            <a:r>
              <a:rPr lang="zh-CN" altLang="en-US">
                <a:solidFill>
                  <a:schemeClr val="tx1"/>
                </a:solidFill>
              </a:rPr>
              <a:t>所提供的样式接口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能够绘制丰富多彩的图形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F85CD64-7EA4-4217-9DF9-712C23B8AFBC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78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图形着色的区域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图形着色的方式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描边的样式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投影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B5C4ED8-7000-4C87-806E-175A0FD9C89E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57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图形的着色区域有两种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描边区域：</a:t>
            </a:r>
            <a:r>
              <a:rPr lang="en-US" altLang="zh-CN">
                <a:solidFill>
                  <a:schemeClr val="tx1"/>
                </a:solidFill>
              </a:rPr>
              <a:t> strokeStyle</a:t>
            </a:r>
            <a:r>
              <a:rPr lang="zh-CN" altLang="en-US">
                <a:solidFill>
                  <a:schemeClr val="tx1"/>
                </a:solidFill>
              </a:rPr>
              <a:t> 代表了描边样式，描边区域的绘制方法是 </a:t>
            </a:r>
            <a:r>
              <a:rPr lang="en-US" altLang="zh-CN">
                <a:solidFill>
                  <a:schemeClr val="tx1"/>
                </a:solidFill>
              </a:rPr>
              <a:t>stroke()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strokeRect() </a:t>
            </a:r>
            <a:r>
              <a:rPr lang="zh-CN" altLang="en-US">
                <a:solidFill>
                  <a:schemeClr val="tx1"/>
                </a:solidFill>
              </a:rPr>
              <a:t>或者</a:t>
            </a:r>
            <a:r>
              <a:rPr lang="en-US" altLang="zh-CN">
                <a:solidFill>
                  <a:schemeClr val="tx1"/>
                </a:solidFill>
              </a:rPr>
              <a:t>strokeText() 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填充区域：</a:t>
            </a:r>
            <a:r>
              <a:rPr lang="en-US" altLang="zh-CN">
                <a:solidFill>
                  <a:schemeClr val="tx1"/>
                </a:solidFill>
              </a:rPr>
              <a:t> fillStyle </a:t>
            </a:r>
            <a:r>
              <a:rPr lang="zh-CN" altLang="en-US">
                <a:solidFill>
                  <a:schemeClr val="tx1"/>
                </a:solidFill>
              </a:rPr>
              <a:t>代表了填充样式，填充区域的绘制方法是 </a:t>
            </a:r>
            <a:r>
              <a:rPr lang="en-US" altLang="zh-CN">
                <a:solidFill>
                  <a:schemeClr val="tx1"/>
                </a:solidFill>
              </a:rPr>
              <a:t>fill()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fillRect() </a:t>
            </a:r>
            <a:r>
              <a:rPr lang="zh-CN" altLang="en-US">
                <a:solidFill>
                  <a:schemeClr val="tx1"/>
                </a:solidFill>
              </a:rPr>
              <a:t>或者</a:t>
            </a:r>
            <a:r>
              <a:rPr lang="en-US" altLang="zh-CN">
                <a:solidFill>
                  <a:schemeClr val="tx1"/>
                </a:solidFill>
              </a:rPr>
              <a:t>fillText() 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</a:p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382C48B4-57EB-4C60-8C5D-4FB3983BF490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892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图形的着色方式有</a:t>
            </a:r>
            <a:r>
              <a:rPr lang="en-US" altLang="zh-CN"/>
              <a:t>3</a:t>
            </a:r>
            <a:r>
              <a:rPr lang="zh-CN" altLang="en-US"/>
              <a:t>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/>
              <a:t>纯色</a:t>
            </a:r>
          </a:p>
          <a:p>
            <a:pPr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/>
              <a:t>渐变</a:t>
            </a:r>
          </a:p>
          <a:p>
            <a:pPr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/>
              <a:t>纹理</a:t>
            </a:r>
          </a:p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9F2B4E6-98E4-43EC-8133-766FFF685940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1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纯色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书写方式：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red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#000000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rgb(r,g,b)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rgba(r,g,b,a)</a:t>
            </a:r>
          </a:p>
          <a:p>
            <a:pPr marL="0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>
                <a:solidFill>
                  <a:schemeClr val="tx1"/>
                </a:solidFill>
              </a:rPr>
              <a:t>赋值方式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ctx.fillStyle= ‘red’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ctx.strokeStyle= ‘ rgb(r,g,b) ‘</a:t>
            </a:r>
          </a:p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C1446C6-ED27-4336-817C-BA058BBB7A90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54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>
                <a:solidFill>
                  <a:srgbClr val="00A5E3"/>
                </a:solidFill>
              </a:rPr>
              <a:t>渐变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建立渐变对象的方式：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线性渐变  </a:t>
            </a:r>
            <a:r>
              <a:rPr lang="en-US" altLang="zh-CN">
                <a:solidFill>
                  <a:schemeClr val="tx1"/>
                </a:solidFill>
              </a:rPr>
              <a:t>gradient=createLinearGradient(x1, y1, x2, y2)</a:t>
            </a: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径向渐变 </a:t>
            </a:r>
            <a:r>
              <a:rPr lang="en-US" altLang="zh-CN">
                <a:solidFill>
                  <a:schemeClr val="tx1"/>
                </a:solidFill>
              </a:rPr>
              <a:t>gradient=createRadialGradient(x1, y1, r1, x2, y2, r2)</a:t>
            </a: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>
                <a:solidFill>
                  <a:schemeClr val="tx1"/>
                </a:solidFill>
              </a:rPr>
              <a:t>定义渐变的颜色节点</a:t>
            </a:r>
            <a:r>
              <a:rPr lang="en-US" altLang="zh-CN">
                <a:solidFill>
                  <a:schemeClr val="tx1"/>
                </a:solidFill>
              </a:rPr>
              <a:t>	</a:t>
            </a:r>
            <a:endParaRPr lang="zh-CN" altLang="en-US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gradient.addColorStop(position, color)</a:t>
            </a:r>
          </a:p>
          <a:p>
            <a:pPr marL="457200" lvl="1" indent="0">
              <a:buNone/>
            </a:pPr>
            <a:endParaRPr lang="en-US" altLang="zh-CN"/>
          </a:p>
          <a:p>
            <a:pPr marL="342900" indent="-342900">
              <a:buFont typeface="+mj-lt"/>
              <a:buAutoNum type="arabicPeriod" startAt="3"/>
            </a:pPr>
            <a:r>
              <a:rPr lang="zh-CN" altLang="en-US">
                <a:solidFill>
                  <a:schemeClr val="tx1"/>
                </a:solidFill>
              </a:rPr>
              <a:t>赋值方式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ctx.fillStyle= gradient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ctx.strokeStyle= gradient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F685214-80F0-45BC-89C4-6453F27A0E56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线性渐变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C4FC5FC1-345D-40ED-8D1F-288979F19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56306"/>
            <a:ext cx="4661607" cy="478942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DA60CBEA-9680-4FD4-8BE0-A3AF71C06A46}"/>
              </a:ext>
            </a:extLst>
          </p:cNvPr>
          <p:cNvSpPr/>
          <p:nvPr/>
        </p:nvSpPr>
        <p:spPr>
          <a:xfrm>
            <a:off x="5926373" y="1166769"/>
            <a:ext cx="6096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1600">
                <a:sym typeface="Helvetica Neue"/>
              </a:rPr>
              <a:t>const linerGradient=ctx.createLinearGradient(x1,y1,x2,y2);</a:t>
            </a:r>
          </a:p>
          <a:p>
            <a:pPr defTabSz="457200"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1600">
                <a:sym typeface="Helvetica Neue"/>
              </a:rPr>
              <a:t>linerGradient.addColorStop(0,'red');</a:t>
            </a:r>
          </a:p>
          <a:p>
            <a:pPr defTabSz="457200"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1600">
                <a:sym typeface="Helvetica Neue"/>
              </a:rPr>
              <a:t>linerGradient.addColorStop(.5,'yellow');</a:t>
            </a:r>
          </a:p>
          <a:p>
            <a:pPr defTabSz="457200"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1600">
                <a:sym typeface="Helvetica Neue"/>
              </a:rPr>
              <a:t>linerGradient.addColorStop(1,'green');</a:t>
            </a:r>
            <a:endParaRPr lang="zh-CN" altLang="en-US" sz="1600">
              <a:sym typeface="Helvetica Neue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F266ACC-00F2-4E65-8E4B-2BF48244679C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0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径向像渐变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DA60CBEA-9680-4FD4-8BE0-A3AF71C06A46}"/>
              </a:ext>
            </a:extLst>
          </p:cNvPr>
          <p:cNvSpPr/>
          <p:nvPr/>
        </p:nvSpPr>
        <p:spPr>
          <a:xfrm>
            <a:off x="5804452" y="1116067"/>
            <a:ext cx="625767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1600">
                <a:sym typeface="Helvetica Neue"/>
              </a:rPr>
              <a:t>const linerGradient=ctx.createLinearGradient(</a:t>
            </a:r>
            <a:r>
              <a:rPr lang="en-US" altLang="zh-CN" sz="1600"/>
              <a:t>x1, y1, r1, x2, y2, r2</a:t>
            </a:r>
            <a:r>
              <a:rPr lang="en-US" altLang="zh-CN" sz="1600">
                <a:sym typeface="Helvetica Neue"/>
              </a:rPr>
              <a:t>);</a:t>
            </a:r>
          </a:p>
          <a:p>
            <a:pPr defTabSz="457200"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1600">
                <a:sym typeface="Helvetica Neue"/>
              </a:rPr>
              <a:t>linerGradient.addColorStop(0,'red');</a:t>
            </a:r>
          </a:p>
          <a:p>
            <a:pPr defTabSz="457200"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1600">
                <a:sym typeface="Helvetica Neue"/>
              </a:rPr>
              <a:t>linerGradient.addColorStop(.5,'yellow');</a:t>
            </a:r>
          </a:p>
          <a:p>
            <a:pPr defTabSz="457200">
              <a:spcBef>
                <a:spcPts val="1200"/>
              </a:spcBef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1600">
                <a:sym typeface="Helvetica Neue"/>
              </a:rPr>
              <a:t>linerGradient.addColorStop(1,'green');</a:t>
            </a:r>
            <a:endParaRPr lang="zh-CN" altLang="en-US" sz="1600">
              <a:sym typeface="Helvetica Neue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379D42F7-5F0C-4670-8B08-994936046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6067"/>
            <a:ext cx="4739605" cy="47042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DF0C262-F4EE-4BA0-9C30-E4A15BA6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6" y="2780782"/>
            <a:ext cx="3570923" cy="34471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999F0E4-44ED-4CF5-8792-30989971E1C6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385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纹理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建立纹理对象：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pattern=context.createPattern(image,"repeat|repeat-x|repeat-y|no-repeat");</a:t>
            </a:r>
          </a:p>
          <a:p>
            <a:pPr marL="0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>
                <a:solidFill>
                  <a:schemeClr val="tx1"/>
                </a:solidFill>
              </a:rPr>
              <a:t>为着色样式赋值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ctx.fillStyle= pattern</a:t>
            </a: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ctx.strokeStyle= pattern</a:t>
            </a:r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CDFF249-E82B-421F-A6B5-12791FC6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64" y="3696223"/>
            <a:ext cx="4807226" cy="2277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12B4E16-E9FB-4E8B-B7BC-907156994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295" y="4764958"/>
            <a:ext cx="1198705" cy="12083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B013FF3-BC02-4768-9228-6187378AA811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610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影响描边样式的因素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strokeStyle</a:t>
            </a:r>
            <a:r>
              <a:rPr lang="zh-CN" altLang="en-US"/>
              <a:t>：描边的颜色</a:t>
            </a:r>
          </a:p>
          <a:p>
            <a:r>
              <a:rPr lang="en-US" altLang="zh-CN"/>
              <a:t>lineWidth</a:t>
            </a:r>
            <a:r>
              <a:rPr lang="zh-CN" altLang="en-US"/>
              <a:t>：描边宽</a:t>
            </a:r>
          </a:p>
          <a:p>
            <a:r>
              <a:rPr lang="en-US" altLang="zh-CN"/>
              <a:t>lineCap</a:t>
            </a:r>
            <a:r>
              <a:rPr lang="zh-CN" altLang="en-US"/>
              <a:t>：描边端点样式</a:t>
            </a:r>
          </a:p>
          <a:p>
            <a:r>
              <a:rPr lang="en-US" altLang="zh-CN"/>
              <a:t>lineJoin</a:t>
            </a:r>
            <a:r>
              <a:rPr lang="zh-CN" altLang="en-US"/>
              <a:t>：描边拐角类型</a:t>
            </a:r>
          </a:p>
          <a:p>
            <a:r>
              <a:rPr lang="en-US" altLang="zh-CN"/>
              <a:t>miterLimit</a:t>
            </a:r>
            <a:r>
              <a:rPr lang="zh-CN" altLang="en-US"/>
              <a:t>：拐角最大厚度（只适用于</a:t>
            </a:r>
            <a:r>
              <a:rPr lang="en-US" altLang="zh-CN"/>
              <a:t>lineJoin=‘miter’ </a:t>
            </a:r>
            <a:r>
              <a:rPr lang="zh-CN" altLang="en-US"/>
              <a:t>的情况）</a:t>
            </a:r>
          </a:p>
          <a:p>
            <a:r>
              <a:rPr lang="en-US" altLang="zh-CN"/>
              <a:t>setLineDash(segments)</a:t>
            </a:r>
            <a:r>
              <a:rPr lang="zh-CN" altLang="en-US"/>
              <a:t>：将描边设置为虚线，可以通过</a:t>
            </a:r>
            <a:r>
              <a:rPr lang="en-US" altLang="zh-CN"/>
              <a:t>getLineDash() </a:t>
            </a:r>
            <a:r>
              <a:rPr lang="zh-CN" altLang="en-US"/>
              <a:t>方法获取虚线样式</a:t>
            </a:r>
          </a:p>
          <a:p>
            <a:r>
              <a:rPr lang="en-US" altLang="zh-CN"/>
              <a:t>lineDashOffset</a:t>
            </a:r>
            <a:r>
              <a:rPr lang="zh-CN" altLang="en-US"/>
              <a:t>：虚线的偏移量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0383D54-6FC3-45A3-BCA1-1F6A0ADCE1D6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2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上下文对象的概念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的兼容性</a:t>
            </a:r>
            <a:endParaRPr lang="en-US" altLang="zh-CN"/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9A97E5-4B4E-4E55-AEC2-B4C33DE1F292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649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lineWidth </a:t>
            </a:r>
            <a:r>
              <a:rPr lang="zh-CN" altLang="en-US"/>
              <a:t>线宽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sym typeface="Helvetica Neue"/>
              </a:rPr>
              <a:t>lineWidth </a:t>
            </a:r>
            <a:r>
              <a:rPr lang="zh-CN" altLang="en-US">
                <a:sym typeface="Helvetica Neue"/>
              </a:rPr>
              <a:t>定义描边的宽度，它是从路径的中心开始绘制的，内外各占宽度的一半。</a:t>
            </a:r>
            <a:endParaRPr lang="en-US" altLang="zh-CN">
              <a:sym typeface="Helvetica Neue"/>
            </a:endParaRPr>
          </a:p>
          <a:p>
            <a:pPr marL="0" indent="0">
              <a:buNone/>
            </a:pPr>
            <a:endParaRPr lang="zh-CN" altLang="en-US">
              <a:sym typeface="Helvetica Neue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9DBD35D-6880-471B-8072-934C63B7D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936" y="2417382"/>
            <a:ext cx="3828126" cy="32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7697F58-C3D3-44BF-AB2F-DAC1EDC3F961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052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lineCap </a:t>
            </a:r>
            <a:r>
              <a:rPr lang="zh-CN" altLang="en-US"/>
              <a:t>线条端点样式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97AB3192-42F2-40A4-BA09-A88ECDFA8F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90" y="1216025"/>
            <a:ext cx="4089820" cy="49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2E9FF66-DEE1-4A52-91B2-FB2CF7FB9C9B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4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lineJoin </a:t>
            </a:r>
            <a:r>
              <a:rPr lang="zh-CN" altLang="en-US"/>
              <a:t>拐角类型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D693B49A-66C4-413E-AC12-4D4924D074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5269"/>
            <a:ext cx="10515600" cy="43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1D13026-5481-4D03-AAA4-6EDAAEB49B99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56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miterLimit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494949"/>
                </a:solidFill>
              </a:rPr>
              <a:t>当</a:t>
            </a:r>
            <a:r>
              <a:rPr lang="en-US" altLang="zh-CN">
                <a:solidFill>
                  <a:srgbClr val="494949"/>
                </a:solidFill>
              </a:rPr>
              <a:t>lineJoin </a:t>
            </a:r>
            <a:r>
              <a:rPr lang="zh-CN" altLang="en-US">
                <a:solidFill>
                  <a:srgbClr val="494949"/>
                </a:solidFill>
              </a:rPr>
              <a:t>为</a:t>
            </a:r>
            <a:r>
              <a:rPr lang="en-US" altLang="zh-CN">
                <a:solidFill>
                  <a:srgbClr val="494949"/>
                </a:solidFill>
              </a:rPr>
              <a:t>miter </a:t>
            </a:r>
            <a:r>
              <a:rPr lang="zh-CN" altLang="en-US">
                <a:solidFill>
                  <a:srgbClr val="494949"/>
                </a:solidFill>
              </a:rPr>
              <a:t>时，若拐角过小，拐角的厚度就会过大。</a:t>
            </a: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494949"/>
                </a:solidFill>
              </a:rPr>
              <a:t>ctx.</a:t>
            </a:r>
            <a:r>
              <a:rPr lang="en-US" altLang="zh-CN" b="1">
                <a:solidFill>
                  <a:srgbClr val="660E7A"/>
                </a:solidFill>
              </a:rPr>
              <a:t>miterLimit</a:t>
            </a:r>
            <a:r>
              <a:rPr lang="en-US" altLang="zh-CN">
                <a:solidFill>
                  <a:srgbClr val="494949"/>
                </a:solidFill>
              </a:rPr>
              <a:t>=</a:t>
            </a:r>
            <a:r>
              <a:rPr lang="en-US" altLang="zh-CN">
                <a:solidFill>
                  <a:srgbClr val="458383"/>
                </a:solidFill>
              </a:rPr>
              <a:t>1 </a:t>
            </a:r>
            <a:r>
              <a:rPr lang="zh-CN" altLang="en-US">
                <a:solidFill>
                  <a:srgbClr val="494949"/>
                </a:solidFill>
              </a:rPr>
              <a:t>后，可避免此问题</a:t>
            </a: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494949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44F41B6-43E0-483E-B28B-7A567C53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6223"/>
            <a:ext cx="3936814" cy="103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A1B6FE8B-E815-45D4-8E39-7629E0FC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47432"/>
            <a:ext cx="2022794" cy="113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D550075-E82F-44A9-9FC0-1D32626A90A9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659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 setLineDash(segments) </a:t>
            </a:r>
            <a:r>
              <a:rPr lang="zh-CN" altLang="en-US" b="1"/>
              <a:t>虚线</a:t>
            </a:r>
            <a:r>
              <a:rPr lang="en-US" altLang="zh-CN" b="1"/>
              <a:t> </a:t>
            </a:r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AA5D3B5-FF37-49A5-84B8-C99D81C87E7D}"/>
              </a:ext>
            </a:extLst>
          </p:cNvPr>
          <p:cNvSpPr/>
          <p:nvPr/>
        </p:nvSpPr>
        <p:spPr>
          <a:xfrm>
            <a:off x="748236" y="1391018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494949"/>
                </a:solidFill>
              </a:rPr>
              <a:t>ctx.</a:t>
            </a:r>
            <a:r>
              <a:rPr lang="en-US" altLang="zh-CN">
                <a:solidFill>
                  <a:srgbClr val="FF0000"/>
                </a:solidFill>
              </a:rPr>
              <a:t>setLineDash</a:t>
            </a:r>
            <a:r>
              <a:rPr lang="en-US" altLang="zh-CN">
                <a:solidFill>
                  <a:srgbClr val="494949"/>
                </a:solidFill>
              </a:rPr>
              <a:t>([ 60, 90 ]);</a:t>
            </a:r>
            <a:endParaRPr lang="zh-CN" altLang="en-US">
              <a:solidFill>
                <a:srgbClr val="494949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A416C7F-4A59-4656-8D10-C5F8D0FF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6" y="2166213"/>
            <a:ext cx="7818798" cy="4801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47FC7FE-051C-4B10-B9BE-4EBE1C58465A}"/>
              </a:ext>
            </a:extLst>
          </p:cNvPr>
          <p:cNvSpPr/>
          <p:nvPr/>
        </p:nvSpPr>
        <p:spPr>
          <a:xfrm>
            <a:off x="748235" y="3204578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494949"/>
                </a:solidFill>
              </a:rPr>
              <a:t>ctx.setLineDash([ 60, 90, 120 ]);</a:t>
            </a:r>
            <a:endParaRPr lang="zh-CN" altLang="en-US">
              <a:solidFill>
                <a:srgbClr val="494949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4ED831E-9F49-42EF-849B-45C24ADD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35" y="3812105"/>
            <a:ext cx="7841660" cy="64013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4BF71AA-E1D8-461B-9BBA-94AD3ADC4672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785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lineDashOffset </a:t>
            </a:r>
            <a:r>
              <a:rPr lang="zh-CN" altLang="en-US"/>
              <a:t>虚线偏移 </a:t>
            </a:r>
            <a:endParaRPr lang="en-US" alt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F92CCB4-E3E8-4BA1-958C-076102CF5FE5}"/>
              </a:ext>
            </a:extLst>
          </p:cNvPr>
          <p:cNvSpPr/>
          <p:nvPr/>
        </p:nvSpPr>
        <p:spPr>
          <a:xfrm>
            <a:off x="838200" y="1462579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494949"/>
                </a:solidFill>
              </a:rPr>
              <a:t>ctx.lineDashOffset=0</a:t>
            </a:r>
            <a:endParaRPr lang="zh-CN" altLang="en-US">
              <a:solidFill>
                <a:srgbClr val="494949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DF860EF-DC80-4FDF-9A9B-E3926C2E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66" y="1370579"/>
            <a:ext cx="7818798" cy="48010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ABED10A-1380-4F31-B8EB-D9C0E43F032E}"/>
              </a:ext>
            </a:extLst>
          </p:cNvPr>
          <p:cNvSpPr/>
          <p:nvPr/>
        </p:nvSpPr>
        <p:spPr>
          <a:xfrm>
            <a:off x="774080" y="2564816"/>
            <a:ext cx="2448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494949"/>
                </a:solidFill>
              </a:rPr>
              <a:t>ctx.lineDashOffset=60</a:t>
            </a:r>
            <a:endParaRPr lang="zh-CN" altLang="en-US">
              <a:solidFill>
                <a:srgbClr val="494949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7AE850E-D93D-43F4-B6B9-5F25764CA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66" y="2448174"/>
            <a:ext cx="7979684" cy="485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49EAFAD-3A14-4F8B-B624-CF5FE12C52EE}"/>
              </a:ext>
            </a:extLst>
          </p:cNvPr>
          <p:cNvSpPr/>
          <p:nvPr/>
        </p:nvSpPr>
        <p:spPr>
          <a:xfrm>
            <a:off x="838200" y="3673540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494949"/>
                </a:solidFill>
              </a:rPr>
              <a:t>ctx.lineDashOffset=150</a:t>
            </a:r>
            <a:endParaRPr lang="zh-CN" altLang="en-US">
              <a:solidFill>
                <a:srgbClr val="494949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2E95EC33-8AA1-4E40-8072-78A0AB4C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954" y="3562770"/>
            <a:ext cx="7818798" cy="48010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xmlns="" id="{3C4810AD-0ACB-4AF0-93CF-D43A6DF120AD}"/>
              </a:ext>
            </a:extLst>
          </p:cNvPr>
          <p:cNvCxnSpPr>
            <a:cxnSpLocks/>
          </p:cNvCxnSpPr>
          <p:nvPr/>
        </p:nvCxnSpPr>
        <p:spPr>
          <a:xfrm>
            <a:off x="3286306" y="1831911"/>
            <a:ext cx="533219" cy="1005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xmlns="" id="{9ABD42B3-6871-4D8F-B195-C20BC219574F}"/>
              </a:ext>
            </a:extLst>
          </p:cNvPr>
          <p:cNvCxnSpPr>
            <a:cxnSpLocks/>
          </p:cNvCxnSpPr>
          <p:nvPr/>
        </p:nvCxnSpPr>
        <p:spPr>
          <a:xfrm>
            <a:off x="3857625" y="2898671"/>
            <a:ext cx="942975" cy="101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C3B79416-C4A8-4D43-9A6F-8EC09BDD0180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65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霓虹灯实例</a:t>
            </a:r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23218C8-B6CF-4B0B-8154-BF79580E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" y="1670738"/>
            <a:ext cx="5913632" cy="44885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3A5EA4F3-DAEE-4F54-BC69-576F391A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03" y="2083034"/>
            <a:ext cx="3657600" cy="2962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2F9847A-D912-4C74-9A85-989815AC77E0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68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投影的属性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494949"/>
                </a:solidFill>
              </a:rPr>
              <a:t>位置：</a:t>
            </a:r>
            <a:endParaRPr lang="en-US" altLang="zh-CN">
              <a:solidFill>
                <a:srgbClr val="494949"/>
              </a:solidFill>
            </a:endParaRPr>
          </a:p>
          <a:p>
            <a:pPr lvl="1"/>
            <a:r>
              <a:rPr lang="en-US" altLang="zh-CN">
                <a:solidFill>
                  <a:srgbClr val="494949"/>
                </a:solidFill>
              </a:rPr>
              <a:t>shadowOffsetX = float</a:t>
            </a:r>
          </a:p>
          <a:p>
            <a:pPr lvl="1"/>
            <a:r>
              <a:rPr lang="en-US" altLang="zh-CN">
                <a:solidFill>
                  <a:srgbClr val="494949"/>
                </a:solidFill>
              </a:rPr>
              <a:t>shadowOffsetY = float</a:t>
            </a:r>
          </a:p>
          <a:p>
            <a:r>
              <a:rPr lang="zh-CN" altLang="en-US">
                <a:solidFill>
                  <a:srgbClr val="494949"/>
                </a:solidFill>
              </a:rPr>
              <a:t>模糊度： </a:t>
            </a:r>
            <a:r>
              <a:rPr lang="en-US" altLang="zh-CN">
                <a:solidFill>
                  <a:srgbClr val="494949"/>
                </a:solidFill>
              </a:rPr>
              <a:t>shadowBlur = float</a:t>
            </a:r>
          </a:p>
          <a:p>
            <a:r>
              <a:rPr lang="zh-CN" altLang="en-US">
                <a:solidFill>
                  <a:srgbClr val="494949"/>
                </a:solidFill>
              </a:rPr>
              <a:t>颜色：</a:t>
            </a:r>
            <a:r>
              <a:rPr lang="en-US" altLang="zh-CN">
                <a:solidFill>
                  <a:srgbClr val="494949"/>
                </a:solidFill>
              </a:rPr>
              <a:t>shadowColor = color</a:t>
            </a:r>
          </a:p>
          <a:p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494949"/>
                </a:solidFill>
              </a:rPr>
              <a:t>注意：投影是上下文对象的一种属性，在绘制图形时，无论执行的是描边方法，还是填充方法，都会在其所绘图形的后面添加投影。</a:t>
            </a: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CDB5360-CA60-46B1-A288-4CFD3BB057A9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29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霓虹灯</a:t>
            </a:r>
            <a:r>
              <a:rPr lang="en-US" altLang="zh-CN"/>
              <a:t>+</a:t>
            </a:r>
            <a:r>
              <a:rPr lang="zh-CN" altLang="en-US"/>
              <a:t>光晕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47CFCD-F0EE-408B-92AF-95983873E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16" y="2245291"/>
            <a:ext cx="3657600" cy="2962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FDEA888-FE37-4C4F-BD98-72E39ED8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56" y="1674744"/>
            <a:ext cx="4438650" cy="3733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496F5CC-2486-495A-8BCE-83833F833AD4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13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注意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494949"/>
                </a:solidFill>
              </a:rPr>
              <a:t>在绘制描边图形和填充图形的时候，都需要执行相应的方法，比如路径的</a:t>
            </a:r>
            <a:r>
              <a:rPr lang="en-US" altLang="zh-CN">
                <a:solidFill>
                  <a:srgbClr val="494949"/>
                </a:solidFill>
              </a:rPr>
              <a:t>fill() </a:t>
            </a:r>
            <a:r>
              <a:rPr lang="zh-CN" altLang="en-US">
                <a:solidFill>
                  <a:srgbClr val="494949"/>
                </a:solidFill>
              </a:rPr>
              <a:t>、</a:t>
            </a:r>
            <a:r>
              <a:rPr lang="en-US" altLang="zh-CN">
                <a:solidFill>
                  <a:srgbClr val="494949"/>
                </a:solidFill>
              </a:rPr>
              <a:t>stroke() </a:t>
            </a:r>
            <a:r>
              <a:rPr lang="zh-CN" altLang="en-US">
                <a:solidFill>
                  <a:srgbClr val="494949"/>
                </a:solidFill>
              </a:rPr>
              <a:t>方法。</a:t>
            </a: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494949"/>
                </a:solidFill>
              </a:rPr>
              <a:t>而绘制投影时，则不需要任何方法，只要设置相应属性即可，这样在之后绘制图形的时候都会自带投影，无论这个图形是描边图形还是填充图形。</a:t>
            </a:r>
            <a:endParaRPr lang="en-US" altLang="zh-CN">
              <a:solidFill>
                <a:srgbClr val="49494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49494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7818827-8562-4669-B51A-B8F6A76E0ADA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76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我们为什么要学</a:t>
            </a:r>
            <a:r>
              <a:rPr lang="en-US" altLang="zh-CN"/>
              <a:t>canvas</a:t>
            </a:r>
            <a:r>
              <a:rPr lang="zh-CN" altLang="en-US"/>
              <a:t>？</a:t>
            </a:r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我们可以使用</a:t>
            </a:r>
            <a:r>
              <a:rPr lang="en-US" altLang="zh-CN"/>
              <a:t>canvas </a:t>
            </a:r>
            <a:r>
              <a:rPr lang="zh-CN" altLang="en-US"/>
              <a:t>绘制复杂图形，处理图像，开发游戏，做动画，处理视频</a:t>
            </a:r>
            <a:r>
              <a:rPr lang="en-US" altLang="zh-CN"/>
              <a:t>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26DD5B3-DB41-4B01-8DB3-C5FB1406F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04" y="2566931"/>
            <a:ext cx="3415552" cy="4764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04CC063-26B6-43D7-91C3-264E97CBDB07}"/>
              </a:ext>
            </a:extLst>
          </p:cNvPr>
          <p:cNvSpPr/>
          <p:nvPr/>
        </p:nvSpPr>
        <p:spPr>
          <a:xfrm>
            <a:off x="838200" y="2587529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div+css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xmlns="" id="{214EFD8B-AEB3-43D1-8222-FAEB352335A4}"/>
              </a:ext>
            </a:extLst>
          </p:cNvPr>
          <p:cNvSpPr/>
          <p:nvPr/>
        </p:nvSpPr>
        <p:spPr>
          <a:xfrm>
            <a:off x="1935622" y="2749913"/>
            <a:ext cx="252011" cy="124828"/>
          </a:xfrm>
          <a:prstGeom prst="rightArrow">
            <a:avLst/>
          </a:prstGeom>
          <a:solidFill>
            <a:srgbClr val="00A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4F6B825-1CDE-4E41-9288-9056338F8D83}"/>
              </a:ext>
            </a:extLst>
          </p:cNvPr>
          <p:cNvSpPr/>
          <p:nvPr/>
        </p:nvSpPr>
        <p:spPr>
          <a:xfrm>
            <a:off x="838200" y="4099970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canvas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xmlns="" id="{1A8FE199-BBFE-43A8-8A28-20C7DC98A0C3}"/>
              </a:ext>
            </a:extLst>
          </p:cNvPr>
          <p:cNvSpPr/>
          <p:nvPr/>
        </p:nvSpPr>
        <p:spPr>
          <a:xfrm>
            <a:off x="1935622" y="4262354"/>
            <a:ext cx="252011" cy="124828"/>
          </a:xfrm>
          <a:prstGeom prst="rightArrow">
            <a:avLst/>
          </a:prstGeom>
          <a:solidFill>
            <a:srgbClr val="00A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8413121-C53C-47C0-A5AC-4DCFE919B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267" y="3962818"/>
            <a:ext cx="3171825" cy="7239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BE7E772-352C-4C21-A405-6D43E9DE9D9D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650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494949"/>
                </a:solidFill>
              </a:rPr>
              <a:t>canvas </a:t>
            </a:r>
            <a:r>
              <a:rPr lang="zh-CN" altLang="en-US">
                <a:solidFill>
                  <a:srgbClr val="494949"/>
                </a:solidFill>
              </a:rPr>
              <a:t>的样式相当于衣服，</a:t>
            </a:r>
            <a:r>
              <a:rPr lang="en-US" altLang="zh-CN">
                <a:solidFill>
                  <a:srgbClr val="494949"/>
                </a:solidFill>
              </a:rPr>
              <a:t>canvas </a:t>
            </a:r>
            <a:r>
              <a:rPr lang="zh-CN" altLang="en-US">
                <a:solidFill>
                  <a:srgbClr val="494949"/>
                </a:solidFill>
              </a:rPr>
              <a:t>图形就相当于衣服架子，无论多漂亮的样式都需要图形来承载。</a:t>
            </a:r>
            <a:endParaRPr lang="en-US" altLang="zh-CN">
              <a:solidFill>
                <a:srgbClr val="49494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7100D93-B42E-4B1B-A601-D6DA1CF192AE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5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第四章 </a:t>
            </a:r>
            <a:r>
              <a:rPr lang="en-US" altLang="zh-CN" dirty="0" smtClean="0"/>
              <a:t>canvas </a:t>
            </a:r>
            <a:r>
              <a:rPr lang="zh-CN" altLang="en-US" dirty="0"/>
              <a:t>文本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42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理解文本的属性和绘制方法。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可以灵活熟练的绘制文本。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547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文本的属性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文本的绘制方法</a:t>
            </a:r>
          </a:p>
        </p:txBody>
      </p:sp>
    </p:spTree>
    <p:extLst>
      <p:ext uri="{BB962C8B-B14F-4D97-AF65-F5344CB8AC3E}">
        <p14:creationId xmlns:p14="http://schemas.microsoft.com/office/powerpoint/2010/main" val="1558663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文本的属性有</a:t>
            </a:r>
            <a:r>
              <a:rPr lang="en-US" altLang="zh-CN"/>
              <a:t>3 </a:t>
            </a:r>
            <a:r>
              <a:rPr lang="zh-CN" altLang="en-US"/>
              <a:t>种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字体：</a:t>
            </a:r>
            <a:r>
              <a:rPr lang="en-US" altLang="zh-CN"/>
              <a:t>font</a:t>
            </a:r>
          </a:p>
          <a:p>
            <a:r>
              <a:rPr lang="zh-CN" altLang="en-US"/>
              <a:t>水平对齐： </a:t>
            </a:r>
            <a:r>
              <a:rPr lang="en-US" altLang="zh-CN"/>
              <a:t>textAlign</a:t>
            </a:r>
          </a:p>
          <a:p>
            <a:r>
              <a:rPr lang="zh-CN" altLang="en-US"/>
              <a:t>垂直对齐：</a:t>
            </a:r>
            <a:r>
              <a:rPr lang="en-US" altLang="zh-CN"/>
              <a:t>textBaseline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97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font </a:t>
            </a:r>
            <a:r>
              <a:rPr lang="zh-CN" altLang="en-US"/>
              <a:t>字体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canvas </a:t>
            </a:r>
            <a:r>
              <a:rPr lang="zh-CN" altLang="en-US"/>
              <a:t>里的</a:t>
            </a:r>
            <a:r>
              <a:rPr lang="en-US" altLang="zh-CN"/>
              <a:t>font</a:t>
            </a:r>
            <a:r>
              <a:rPr lang="zh-CN" altLang="en-US"/>
              <a:t> 属性和</a:t>
            </a:r>
            <a:r>
              <a:rPr lang="en-US" altLang="zh-CN"/>
              <a:t>css </a:t>
            </a:r>
            <a:r>
              <a:rPr lang="zh-CN" altLang="en-US"/>
              <a:t>的</a:t>
            </a:r>
            <a:r>
              <a:rPr lang="en-US" altLang="zh-CN"/>
              <a:t>font </a:t>
            </a:r>
            <a:r>
              <a:rPr lang="zh-CN" altLang="en-US"/>
              <a:t>属性是一样的，它可以设置文本的粗细、字号、字体等。如：</a:t>
            </a:r>
          </a:p>
          <a:p>
            <a:r>
              <a:rPr lang="en-US" altLang="zh-CN"/>
              <a:t>css </a:t>
            </a:r>
            <a:r>
              <a:rPr lang="zh-CN" altLang="en-US"/>
              <a:t>设置字体：</a:t>
            </a:r>
            <a:r>
              <a:rPr lang="en-US" altLang="zh-CN"/>
              <a:t>p{font:bold 15px  arial;}</a:t>
            </a:r>
          </a:p>
          <a:p>
            <a:r>
              <a:rPr lang="en-US" altLang="zh-CN"/>
              <a:t>canvas </a:t>
            </a:r>
            <a:r>
              <a:rPr lang="zh-CN" altLang="en-US"/>
              <a:t>设置字体：</a:t>
            </a:r>
            <a:r>
              <a:rPr lang="en-US" altLang="zh-CN"/>
              <a:t>ctx.font=‘bold 15px  arial’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207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textAlign </a:t>
            </a:r>
            <a:r>
              <a:rPr lang="zh-CN" altLang="en-US"/>
              <a:t>水平对齐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28D47030-91A8-4074-9FDC-10772CFF0E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62" y="1685827"/>
            <a:ext cx="4283676" cy="31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534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注意：</a:t>
            </a:r>
            <a:r>
              <a:rPr lang="en-US" altLang="zh-CN"/>
              <a:t>start </a:t>
            </a:r>
            <a:r>
              <a:rPr lang="zh-CN" altLang="en-US"/>
              <a:t>和</a:t>
            </a:r>
            <a:r>
              <a:rPr lang="en-US" altLang="zh-CN"/>
              <a:t>end </a:t>
            </a:r>
            <a:r>
              <a:rPr lang="zh-CN" altLang="en-US"/>
              <a:t>会受</a:t>
            </a:r>
            <a:r>
              <a:rPr lang="en-US" altLang="zh-CN"/>
              <a:t>html </a:t>
            </a:r>
            <a:r>
              <a:rPr lang="zh-CN" altLang="en-US"/>
              <a:t>的</a:t>
            </a:r>
            <a:r>
              <a:rPr lang="en-US" altLang="zh-CN"/>
              <a:t>dir </a:t>
            </a:r>
            <a:r>
              <a:rPr lang="zh-CN" altLang="en-US"/>
              <a:t>属性影响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C8263B21-6D27-440B-B4EA-46E1D9B94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48" y="1820838"/>
            <a:ext cx="3302954" cy="24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路径跟随的应用">
            <a:extLst>
              <a:ext uri="{FF2B5EF4-FFF2-40B4-BE49-F238E27FC236}">
                <a16:creationId xmlns:a16="http://schemas.microsoft.com/office/drawing/2014/main" xmlns="" id="{7B838307-6C6D-45E7-82FE-ECE4CBD78834}"/>
              </a:ext>
            </a:extLst>
          </p:cNvPr>
          <p:cNvSpPr txBox="1"/>
          <p:nvPr/>
        </p:nvSpPr>
        <p:spPr>
          <a:xfrm>
            <a:off x="2640028" y="4683727"/>
            <a:ext cx="2346151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/>
              <a:t>默认情况：</a:t>
            </a:r>
            <a:r>
              <a:rPr lang="en-US" altLang="zh-CN" sz="1400"/>
              <a:t>&lt;html dir='ltr'&gt;</a:t>
            </a:r>
            <a:endParaRPr sz="140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F863F038-CC00-463F-8E91-FA227949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302" y="1866558"/>
            <a:ext cx="3011855" cy="22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路径跟随的应用">
            <a:extLst>
              <a:ext uri="{FF2B5EF4-FFF2-40B4-BE49-F238E27FC236}">
                <a16:creationId xmlns:a16="http://schemas.microsoft.com/office/drawing/2014/main" xmlns="" id="{570C8131-6961-4028-ADF4-408820913540}"/>
              </a:ext>
            </a:extLst>
          </p:cNvPr>
          <p:cNvSpPr txBox="1"/>
          <p:nvPr/>
        </p:nvSpPr>
        <p:spPr>
          <a:xfrm>
            <a:off x="7417768" y="4683726"/>
            <a:ext cx="158151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1400"/>
              <a:t>&lt;html dir=‘rtl'&gt;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42935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textBaseline </a:t>
            </a:r>
            <a:r>
              <a:rPr lang="zh-CN" altLang="en-US"/>
              <a:t>垂直对齐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42CE069A-43CF-4C14-9F24-D3DE825692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10515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268E893A-4783-438C-8F97-918AA5C202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8860" y="3772535"/>
          <a:ext cx="10192264" cy="2446020"/>
        </p:xfrm>
        <a:graphic>
          <a:graphicData uri="http://schemas.openxmlformats.org/drawingml/2006/table">
            <a:tbl>
              <a:tblPr/>
              <a:tblGrid>
                <a:gridCol w="5096132">
                  <a:extLst>
                    <a:ext uri="{9D8B030D-6E8A-4147-A177-3AD203B41FA5}">
                      <a16:colId xmlns:a16="http://schemas.microsoft.com/office/drawing/2014/main" xmlns="" val="1866939387"/>
                    </a:ext>
                  </a:extLst>
                </a:gridCol>
                <a:gridCol w="5096132">
                  <a:extLst>
                    <a:ext uri="{9D8B030D-6E8A-4147-A177-3AD203B41FA5}">
                      <a16:colId xmlns:a16="http://schemas.microsoft.com/office/drawing/2014/main" xmlns="" val="42595899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alphabetic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默认。标准字母基线对齐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5424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ED7D31"/>
                          </a:solidFill>
                          <a:effectLst/>
                        </a:rPr>
                        <a:t>top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上对齐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4208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hanging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悬挂基线对齐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5624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ED7D31"/>
                          </a:solidFill>
                          <a:effectLst/>
                        </a:rPr>
                        <a:t>middle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垂直居中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56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ideographic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表意基线对齐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975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ED7D31"/>
                          </a:solidFill>
                          <a:effectLst/>
                        </a:rPr>
                        <a:t>bottom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下对齐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0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98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文本的绘制方法有</a:t>
            </a:r>
            <a:r>
              <a:rPr lang="en-US" altLang="zh-CN"/>
              <a:t>2</a:t>
            </a:r>
            <a:r>
              <a:rPr lang="zh-CN" altLang="en-US"/>
              <a:t>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填充文字 </a:t>
            </a:r>
            <a:r>
              <a:rPr lang="en-US" altLang="zh-CN"/>
              <a:t>fillText(text, x, y , maxWidth)</a:t>
            </a:r>
          </a:p>
          <a:p>
            <a:r>
              <a:rPr lang="zh-CN" altLang="en-US"/>
              <a:t>描边文字 </a:t>
            </a:r>
            <a:r>
              <a:rPr lang="en-US" altLang="zh-CN"/>
              <a:t>strokeText(text, x, y , maxWidth)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86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canvas </a:t>
            </a:r>
            <a:r>
              <a:rPr lang="zh-CN" altLang="en-US"/>
              <a:t>是什么？</a:t>
            </a:r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广义：</a:t>
            </a:r>
            <a:r>
              <a:rPr lang="en-US" altLang="zh-CN"/>
              <a:t>h5 </a:t>
            </a:r>
            <a:r>
              <a:rPr lang="zh-CN" altLang="en-US"/>
              <a:t>新增</a:t>
            </a:r>
            <a:r>
              <a:rPr lang="en-US" altLang="zh-CN"/>
              <a:t>canvas 2d </a:t>
            </a:r>
            <a:r>
              <a:rPr lang="zh-CN" altLang="en-US"/>
              <a:t>绘图功能</a:t>
            </a:r>
          </a:p>
          <a:p>
            <a:r>
              <a:rPr lang="zh-CN" altLang="en-US"/>
              <a:t>在</a:t>
            </a:r>
            <a:r>
              <a:rPr lang="en-US" altLang="zh-CN"/>
              <a:t>html </a:t>
            </a:r>
            <a:r>
              <a:rPr lang="zh-CN" altLang="en-US"/>
              <a:t>中</a:t>
            </a:r>
            <a:r>
              <a:rPr lang="en-US" altLang="zh-CN"/>
              <a:t>: </a:t>
            </a:r>
          </a:p>
          <a:p>
            <a:pPr lvl="1"/>
            <a:r>
              <a:rPr lang="en-US" altLang="zh-CN"/>
              <a:t>canvas </a:t>
            </a:r>
            <a:r>
              <a:rPr lang="zh-CN" altLang="en-US"/>
              <a:t>是</a:t>
            </a:r>
            <a:r>
              <a:rPr lang="en-US" altLang="zh-CN"/>
              <a:t>html </a:t>
            </a:r>
            <a:r>
              <a:rPr lang="zh-CN" altLang="en-US"/>
              <a:t>标签</a:t>
            </a:r>
            <a:endParaRPr lang="en-US" altLang="zh-CN"/>
          </a:p>
          <a:p>
            <a:pPr lvl="1"/>
            <a:r>
              <a:rPr lang="zh-CN" altLang="en-US"/>
              <a:t>我们需要用</a:t>
            </a:r>
            <a:r>
              <a:rPr lang="en-US" altLang="zh-CN"/>
              <a:t>js </a:t>
            </a:r>
            <a:r>
              <a:rPr lang="zh-CN" altLang="en-US"/>
              <a:t>在</a:t>
            </a:r>
            <a:r>
              <a:rPr lang="en-US" altLang="zh-CN"/>
              <a:t>canvas </a:t>
            </a:r>
            <a:r>
              <a:rPr lang="zh-CN" altLang="en-US"/>
              <a:t>里绘制图形</a:t>
            </a:r>
            <a:endParaRPr lang="en-US" altLang="zh-CN"/>
          </a:p>
          <a:p>
            <a:pPr lvl="1"/>
            <a:r>
              <a:rPr lang="en-US" altLang="zh-CN"/>
              <a:t>canvas</a:t>
            </a:r>
            <a:r>
              <a:rPr lang="zh-CN" altLang="en-US"/>
              <a:t>可以理解为一张画布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1CCE3AF-C61F-4495-906F-FE168CCD8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89" y="1470777"/>
            <a:ext cx="4716507" cy="470618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541E7D4-FDD9-434D-B8A1-4D83CEAC5B6A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扩展 </a:t>
            </a:r>
            <a:r>
              <a:rPr lang="en-US" altLang="zh-CN"/>
              <a:t>- </a:t>
            </a:r>
            <a:r>
              <a:rPr lang="zh-CN" altLang="en-US"/>
              <a:t>获取文字宽度的方法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ctx.measureText(text)</a:t>
            </a:r>
          </a:p>
          <a:p>
            <a:pPr marL="0" indent="0">
              <a:buNone/>
            </a:pPr>
            <a:r>
              <a:rPr lang="zh-CN" altLang="en-US"/>
              <a:t>此方法可以让某些元素随文字宽度的变化而变化；也可以让文字达到某种宽度的时候，发生某种变化。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331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布艺文字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0109"/>
            <a:ext cx="10515600" cy="537243"/>
          </a:xfrm>
        </p:spPr>
        <p:txBody>
          <a:bodyPr/>
          <a:lstStyle/>
          <a:p>
            <a:r>
              <a:rPr lang="zh-CN" altLang="en-US"/>
              <a:t>要点：</a:t>
            </a:r>
            <a:r>
              <a:rPr lang="en-US" altLang="zh-CN"/>
              <a:t>fillText(), strokeText(), setLineDash(), shadowColor, shadowBlur, shadowOffsetY</a:t>
            </a: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E17028F-2652-4EF5-A21D-72C0AE2C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1" y="1665464"/>
            <a:ext cx="7670118" cy="48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34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文字特效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结合</a:t>
            </a:r>
            <a:r>
              <a:rPr lang="en-US" altLang="zh-CN"/>
              <a:t>canvas </a:t>
            </a:r>
            <a:r>
              <a:rPr lang="zh-CN" altLang="en-US"/>
              <a:t>所提供的样式，可以制作许多丰富多彩的文字。</a:t>
            </a:r>
          </a:p>
        </p:txBody>
      </p:sp>
    </p:spTree>
    <p:extLst>
      <p:ext uri="{BB962C8B-B14F-4D97-AF65-F5344CB8AC3E}">
        <p14:creationId xmlns:p14="http://schemas.microsoft.com/office/powerpoint/2010/main" val="1826252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用</a:t>
            </a:r>
            <a:r>
              <a:rPr lang="en-US" altLang="zh-CN"/>
              <a:t>canvas </a:t>
            </a:r>
            <a:r>
              <a:rPr lang="zh-CN" altLang="en-US"/>
              <a:t>实现丰富多彩的文字效果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6A1D2C77-211E-4A6F-BB38-B6AF40C65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431861"/>
            <a:ext cx="9144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48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用</a:t>
            </a:r>
            <a:r>
              <a:rPr lang="en-US" altLang="zh-CN"/>
              <a:t>canvas </a:t>
            </a:r>
            <a:r>
              <a:rPr lang="zh-CN" altLang="en-US"/>
              <a:t>实现丰富多彩的文字效果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BA7E85CB-9B1E-48D2-A647-791A3CEEB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21153"/>
            <a:ext cx="10515600" cy="225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922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用</a:t>
            </a:r>
            <a:r>
              <a:rPr lang="en-US" altLang="zh-CN"/>
              <a:t>canvas </a:t>
            </a:r>
            <a:r>
              <a:rPr lang="zh-CN" altLang="en-US"/>
              <a:t>实现丰富多彩的文字效果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19DDA203-966F-48CA-9821-550F177FBA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9821"/>
            <a:ext cx="10515600" cy="37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99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第五章 </a:t>
            </a:r>
            <a:r>
              <a:rPr lang="en-US" altLang="zh-CN" dirty="0" smtClean="0"/>
              <a:t>canvas </a:t>
            </a:r>
            <a:r>
              <a:rPr lang="zh-CN" altLang="en-US" dirty="0"/>
              <a:t>图像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013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理解图像的获取方式。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canvas </a:t>
            </a:r>
            <a:r>
              <a:rPr lang="zh-CN" altLang="en-US">
                <a:solidFill>
                  <a:schemeClr val="tx1"/>
                </a:solidFill>
              </a:rPr>
              <a:t>中灵活绘制图像</a:t>
            </a:r>
          </a:p>
          <a:p>
            <a:pPr marL="342900" indent="-342900">
              <a:buFont typeface="+mj-lt"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2972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图像源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绘制图像的方法 </a:t>
            </a:r>
            <a:r>
              <a:rPr lang="en-US" altLang="zh-CN">
                <a:solidFill>
                  <a:schemeClr val="tx1"/>
                </a:solidFill>
              </a:rPr>
              <a:t>drawImage()</a:t>
            </a: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18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常用的图像源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图像元素：</a:t>
            </a:r>
            <a:r>
              <a:rPr lang="en-US" altLang="zh-CN"/>
              <a:t>&lt;img&gt;</a:t>
            </a:r>
          </a:p>
          <a:p>
            <a:r>
              <a:rPr lang="zh-CN" altLang="en-US"/>
              <a:t>视频元素：</a:t>
            </a:r>
            <a:r>
              <a:rPr lang="en-US" altLang="zh-CN"/>
              <a:t>&lt;video&gt;</a:t>
            </a:r>
          </a:p>
          <a:p>
            <a:r>
              <a:rPr lang="en-US" altLang="zh-CN"/>
              <a:t>canvas</a:t>
            </a:r>
            <a:r>
              <a:rPr lang="zh-CN" altLang="en-US"/>
              <a:t>：</a:t>
            </a:r>
            <a:r>
              <a:rPr lang="en-US" altLang="zh-CN"/>
              <a:t>&lt;canvas&gt;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4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如何设置</a:t>
            </a:r>
            <a:r>
              <a:rPr lang="en-US" altLang="zh-CN"/>
              <a:t>canvas </a:t>
            </a:r>
            <a:r>
              <a:rPr lang="zh-CN" altLang="en-US"/>
              <a:t>的尺寸？</a:t>
            </a:r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E80CFB-02B4-44CC-AEA9-387A07C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设置</a:t>
            </a:r>
            <a:r>
              <a:rPr lang="en-US" altLang="zh-CN"/>
              <a:t>canvas dom </a:t>
            </a:r>
            <a:r>
              <a:rPr lang="zh-CN" altLang="en-US"/>
              <a:t>元素的 </a:t>
            </a:r>
            <a:r>
              <a:rPr lang="en-US" altLang="zh-CN"/>
              <a:t>width height </a:t>
            </a:r>
            <a:r>
              <a:rPr lang="zh-CN" altLang="en-US"/>
              <a:t>属性。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注意：不要使用</a:t>
            </a:r>
            <a:r>
              <a:rPr lang="en-US" altLang="zh-CN"/>
              <a:t>css </a:t>
            </a:r>
            <a:r>
              <a:rPr lang="zh-CN" altLang="en-US"/>
              <a:t>设置</a:t>
            </a:r>
            <a:r>
              <a:rPr lang="en-US" altLang="zh-CN"/>
              <a:t>canvas </a:t>
            </a:r>
            <a:r>
              <a:rPr lang="zh-CN" altLang="en-US"/>
              <a:t>尺寸。</a:t>
            </a:r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9C9BF5D-1074-4AFD-94A6-8D61C0E9B118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2329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js </a:t>
            </a:r>
            <a:r>
              <a:rPr lang="zh-CN" altLang="en-US"/>
              <a:t>建立图像源的方式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&lt;img&gt;</a:t>
            </a:r>
            <a:r>
              <a:rPr lang="zh-CN" altLang="en-US"/>
              <a:t>：</a:t>
            </a:r>
            <a:endParaRPr lang="en-US" altLang="zh-CN"/>
          </a:p>
          <a:p>
            <a:pPr lvl="1"/>
            <a:r>
              <a:rPr lang="en-US" altLang="zh-CN"/>
              <a:t>new Image()</a:t>
            </a:r>
          </a:p>
          <a:p>
            <a:pPr lvl="1"/>
            <a:r>
              <a:rPr lang="en-US" altLang="zh-CN"/>
              <a:t>document.createElement(‘img’)</a:t>
            </a:r>
          </a:p>
          <a:p>
            <a:r>
              <a:rPr lang="en-US" altLang="zh-CN"/>
              <a:t>&lt;video&gt;</a:t>
            </a:r>
            <a:r>
              <a:rPr lang="zh-CN" altLang="en-US"/>
              <a:t>：</a:t>
            </a:r>
            <a:r>
              <a:rPr lang="en-US" altLang="zh-CN"/>
              <a:t>document.createElement(‘video’)</a:t>
            </a:r>
          </a:p>
          <a:p>
            <a:r>
              <a:rPr lang="en-US" altLang="zh-CN"/>
              <a:t>&lt;canvas&gt;</a:t>
            </a:r>
            <a:r>
              <a:rPr lang="zh-CN" altLang="en-US"/>
              <a:t>：</a:t>
            </a:r>
            <a:r>
              <a:rPr lang="en-US" altLang="zh-CN"/>
              <a:t>document.createElement(‘canvas’)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44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drawImage()</a:t>
            </a:r>
            <a:r>
              <a:rPr lang="zh-CN" altLang="en-US"/>
              <a:t> 的操作方式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绘图 </a:t>
            </a:r>
            <a:r>
              <a:rPr lang="en-US" altLang="zh-CN"/>
              <a:t>+ </a:t>
            </a:r>
            <a:r>
              <a:rPr lang="zh-CN" altLang="en-US"/>
              <a:t>位移：</a:t>
            </a:r>
            <a:r>
              <a:rPr lang="en-US" altLang="zh-CN"/>
              <a:t>drawImage(</a:t>
            </a:r>
            <a:r>
              <a:rPr lang="en-US" altLang="zh-CN">
                <a:solidFill>
                  <a:srgbClr val="00A5E3"/>
                </a:solidFill>
              </a:rPr>
              <a:t>image</a:t>
            </a:r>
            <a:r>
              <a:rPr lang="en-US" altLang="zh-CN"/>
              <a:t>, </a:t>
            </a:r>
            <a:r>
              <a:rPr lang="en-US" altLang="zh-CN">
                <a:solidFill>
                  <a:schemeClr val="accent6"/>
                </a:solidFill>
              </a:rPr>
              <a:t>x, y</a:t>
            </a:r>
            <a:r>
              <a:rPr lang="en-US" altLang="zh-CN"/>
              <a:t>)</a:t>
            </a:r>
          </a:p>
          <a:p>
            <a:r>
              <a:rPr lang="zh-CN" altLang="en-US"/>
              <a:t>绘图</a:t>
            </a:r>
            <a:r>
              <a:rPr lang="en-US" altLang="zh-CN"/>
              <a:t> + </a:t>
            </a:r>
            <a:r>
              <a:rPr lang="zh-CN" altLang="en-US"/>
              <a:t>位移 </a:t>
            </a:r>
            <a:r>
              <a:rPr lang="en-US" altLang="zh-CN"/>
              <a:t>+ </a:t>
            </a:r>
            <a:r>
              <a:rPr lang="zh-CN" altLang="en-US"/>
              <a:t>缩放：</a:t>
            </a:r>
            <a:r>
              <a:rPr lang="en-US" altLang="zh-CN"/>
              <a:t>drawImage(</a:t>
            </a:r>
            <a:r>
              <a:rPr lang="en-US" altLang="zh-CN">
                <a:solidFill>
                  <a:srgbClr val="00A5E3"/>
                </a:solidFill>
              </a:rPr>
              <a:t>image</a:t>
            </a:r>
            <a:r>
              <a:rPr lang="en-US" altLang="zh-CN"/>
              <a:t>, </a:t>
            </a:r>
            <a:r>
              <a:rPr lang="en-US" altLang="zh-CN">
                <a:solidFill>
                  <a:schemeClr val="accent6"/>
                </a:solidFill>
              </a:rPr>
              <a:t>x, y,width,height</a:t>
            </a:r>
            <a:r>
              <a:rPr lang="en-US" altLang="zh-CN"/>
              <a:t>)</a:t>
            </a:r>
          </a:p>
          <a:p>
            <a:r>
              <a:rPr lang="zh-CN" altLang="en-US"/>
              <a:t>绘图</a:t>
            </a:r>
            <a:r>
              <a:rPr lang="en-US" altLang="zh-CN"/>
              <a:t> + </a:t>
            </a:r>
            <a:r>
              <a:rPr lang="zh-CN" altLang="en-US"/>
              <a:t>裁切 </a:t>
            </a:r>
            <a:r>
              <a:rPr lang="en-US" altLang="zh-CN"/>
              <a:t>+ </a:t>
            </a:r>
            <a:r>
              <a:rPr lang="zh-CN" altLang="en-US"/>
              <a:t>位移 </a:t>
            </a:r>
            <a:r>
              <a:rPr lang="en-US" altLang="zh-CN"/>
              <a:t>+ </a:t>
            </a:r>
            <a:r>
              <a:rPr lang="zh-CN" altLang="en-US"/>
              <a:t>缩放：</a:t>
            </a:r>
            <a:r>
              <a:rPr lang="en-US" altLang="zh-CN" err="1"/>
              <a:t>drawImage</a:t>
            </a:r>
            <a:r>
              <a:rPr lang="en-US" altLang="zh-CN"/>
              <a:t>(</a:t>
            </a:r>
            <a:r>
              <a:rPr lang="en-US" altLang="zh-CN" dirty="0">
                <a:solidFill>
                  <a:srgbClr val="00A5E3"/>
                </a:solidFill>
              </a:rPr>
              <a:t>image</a:t>
            </a:r>
            <a:r>
              <a:rPr lang="en-US" altLang="zh-CN"/>
              <a:t>, </a:t>
            </a:r>
            <a:r>
              <a:rPr lang="en-US" altLang="zh-CN" dirty="0" err="1">
                <a:solidFill>
                  <a:schemeClr val="accent2"/>
                </a:solidFill>
              </a:rPr>
              <a:t>x1</a:t>
            </a:r>
            <a:r>
              <a:rPr lang="en-US" altLang="zh-CN" dirty="0">
                <a:solidFill>
                  <a:schemeClr val="accent2"/>
                </a:solidFill>
              </a:rPr>
              <a:t>, </a:t>
            </a:r>
            <a:r>
              <a:rPr lang="en-US" altLang="zh-CN" dirty="0" err="1">
                <a:solidFill>
                  <a:schemeClr val="accent2"/>
                </a:solidFill>
              </a:rPr>
              <a:t>y1,w1,h1,</a:t>
            </a:r>
            <a:r>
              <a:rPr lang="en-US" altLang="zh-CN" dirty="0" err="1">
                <a:solidFill>
                  <a:schemeClr val="accent6"/>
                </a:solidFill>
              </a:rPr>
              <a:t>x2,y2,w2,h2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3071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绘图 </a:t>
            </a:r>
            <a:r>
              <a:rPr lang="en-US" altLang="zh-CN"/>
              <a:t>+ </a:t>
            </a:r>
            <a:r>
              <a:rPr lang="zh-CN" altLang="en-US"/>
              <a:t>位移：</a:t>
            </a:r>
            <a:r>
              <a:rPr lang="en-US" altLang="zh-CN"/>
              <a:t>drawImage(image, x, y)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556756B1-2224-4AF1-953C-CDF4BD4C4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6885" y="1216025"/>
            <a:ext cx="8098229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56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绘图</a:t>
            </a:r>
            <a:r>
              <a:rPr lang="en-US" altLang="zh-CN"/>
              <a:t> + </a:t>
            </a:r>
            <a:r>
              <a:rPr lang="zh-CN" altLang="en-US"/>
              <a:t>位移 </a:t>
            </a:r>
            <a:r>
              <a:rPr lang="en-US" altLang="zh-CN"/>
              <a:t>+ </a:t>
            </a:r>
            <a:r>
              <a:rPr lang="zh-CN" altLang="en-US"/>
              <a:t>缩放：</a:t>
            </a:r>
            <a:r>
              <a:rPr lang="en-US" altLang="zh-CN"/>
              <a:t>drawImage(</a:t>
            </a:r>
            <a:r>
              <a:rPr lang="en-US" altLang="zh-CN">
                <a:solidFill>
                  <a:srgbClr val="00A5E3"/>
                </a:solidFill>
              </a:rPr>
              <a:t>image</a:t>
            </a:r>
            <a:r>
              <a:rPr lang="en-US" altLang="zh-CN"/>
              <a:t>, </a:t>
            </a:r>
            <a:r>
              <a:rPr lang="en-US" altLang="zh-CN">
                <a:solidFill>
                  <a:schemeClr val="accent6"/>
                </a:solidFill>
              </a:rPr>
              <a:t>x, y,width,height</a:t>
            </a:r>
            <a:r>
              <a:rPr lang="en-US" altLang="zh-CN"/>
              <a:t>)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FB8F31DA-1B5A-463C-8E0E-FC0A264DE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240" y="1216025"/>
            <a:ext cx="8165519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45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绘图</a:t>
            </a:r>
            <a:r>
              <a:rPr lang="en-US" altLang="zh-CN"/>
              <a:t> + </a:t>
            </a:r>
            <a:r>
              <a:rPr lang="zh-CN" altLang="en-US"/>
              <a:t>裁切 </a:t>
            </a:r>
            <a:r>
              <a:rPr lang="en-US" altLang="zh-CN"/>
              <a:t>+ </a:t>
            </a:r>
            <a:r>
              <a:rPr lang="zh-CN" altLang="en-US"/>
              <a:t>位移 </a:t>
            </a:r>
            <a:r>
              <a:rPr lang="en-US" altLang="zh-CN"/>
              <a:t>+ </a:t>
            </a:r>
            <a:r>
              <a:rPr lang="zh-CN" altLang="en-US"/>
              <a:t>缩放：</a:t>
            </a:r>
            <a:r>
              <a:rPr lang="en-US" altLang="zh-CN">
                <a:solidFill>
                  <a:schemeClr val="tx1"/>
                </a:solidFill>
              </a:rPr>
              <a:t>drawImage( </a:t>
            </a:r>
            <a:r>
              <a:rPr lang="en-US" altLang="zh-CN">
                <a:solidFill>
                  <a:srgbClr val="6A2F04"/>
                </a:solidFill>
              </a:rPr>
              <a:t>image</a:t>
            </a:r>
            <a:r>
              <a:rPr lang="en-US" altLang="zh-CN">
                <a:solidFill>
                  <a:schemeClr val="tx1"/>
                </a:solidFill>
              </a:rPr>
              <a:t>, </a:t>
            </a:r>
            <a:r>
              <a:rPr lang="en-US" altLang="zh-CN">
                <a:solidFill>
                  <a:srgbClr val="457ECB"/>
                </a:solidFill>
              </a:rPr>
              <a:t>x1, y1,w1,h1,</a:t>
            </a:r>
            <a:r>
              <a:rPr lang="en-US" altLang="zh-CN">
                <a:solidFill>
                  <a:srgbClr val="CB457E"/>
                </a:solidFill>
              </a:rPr>
              <a:t>x2,y2,w2,h2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EC1B63D9-D1D8-44BE-B062-B81505D79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7626" y="1216025"/>
            <a:ext cx="7636748" cy="4960938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xmlns="" id="{D9DD1FD8-FD78-42A7-88F0-E8DA263D0423}"/>
              </a:ext>
            </a:extLst>
          </p:cNvPr>
          <p:cNvSpPr/>
          <p:nvPr/>
        </p:nvSpPr>
        <p:spPr>
          <a:xfrm>
            <a:off x="5848865" y="2381890"/>
            <a:ext cx="494270" cy="244825"/>
          </a:xfrm>
          <a:prstGeom prst="rightArrow">
            <a:avLst/>
          </a:prstGeom>
          <a:solidFill>
            <a:srgbClr val="427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CB1C3298-7C16-4DA0-9F00-1342CFEB956A}"/>
              </a:ext>
            </a:extLst>
          </p:cNvPr>
          <p:cNvCxnSpPr/>
          <p:nvPr/>
        </p:nvCxnSpPr>
        <p:spPr>
          <a:xfrm>
            <a:off x="5766487" y="861178"/>
            <a:ext cx="12109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1936246D-68A7-447B-BCA5-552906770355}"/>
              </a:ext>
            </a:extLst>
          </p:cNvPr>
          <p:cNvCxnSpPr/>
          <p:nvPr/>
        </p:nvCxnSpPr>
        <p:spPr>
          <a:xfrm>
            <a:off x="7113374" y="869416"/>
            <a:ext cx="1210963" cy="0"/>
          </a:xfrm>
          <a:prstGeom prst="line">
            <a:avLst/>
          </a:prstGeom>
          <a:ln w="28575">
            <a:solidFill>
              <a:srgbClr val="CB45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2CE11B4E-2DE9-4F51-A163-52A4802666E6}"/>
              </a:ext>
            </a:extLst>
          </p:cNvPr>
          <p:cNvCxnSpPr>
            <a:cxnSpLocks/>
          </p:cNvCxnSpPr>
          <p:nvPr/>
        </p:nvCxnSpPr>
        <p:spPr>
          <a:xfrm flipH="1">
            <a:off x="5327821" y="1021492"/>
            <a:ext cx="842321" cy="10467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2AFD8C50-4F8F-4B23-8256-932F9CA30260}"/>
              </a:ext>
            </a:extLst>
          </p:cNvPr>
          <p:cNvCxnSpPr>
            <a:cxnSpLocks/>
          </p:cNvCxnSpPr>
          <p:nvPr/>
        </p:nvCxnSpPr>
        <p:spPr>
          <a:xfrm>
            <a:off x="7895968" y="1021492"/>
            <a:ext cx="869091" cy="766119"/>
          </a:xfrm>
          <a:prstGeom prst="straightConnector1">
            <a:avLst/>
          </a:prstGeom>
          <a:ln w="12700">
            <a:solidFill>
              <a:srgbClr val="CB45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E8F4E7F8-D8D0-4874-8FEE-9FF1C230BBD7}"/>
              </a:ext>
            </a:extLst>
          </p:cNvPr>
          <p:cNvCxnSpPr>
            <a:cxnSpLocks/>
          </p:cNvCxnSpPr>
          <p:nvPr/>
        </p:nvCxnSpPr>
        <p:spPr>
          <a:xfrm>
            <a:off x="5008605" y="861178"/>
            <a:ext cx="638433" cy="324"/>
          </a:xfrm>
          <a:prstGeom prst="line">
            <a:avLst/>
          </a:prstGeom>
          <a:ln w="28575">
            <a:solidFill>
              <a:srgbClr val="6A2F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9B05A8FB-7A18-4FEA-9880-FB3602CA5619}"/>
              </a:ext>
            </a:extLst>
          </p:cNvPr>
          <p:cNvCxnSpPr>
            <a:cxnSpLocks/>
          </p:cNvCxnSpPr>
          <p:nvPr/>
        </p:nvCxnSpPr>
        <p:spPr>
          <a:xfrm flipH="1">
            <a:off x="4489622" y="1017373"/>
            <a:ext cx="838200" cy="1083276"/>
          </a:xfrm>
          <a:prstGeom prst="straightConnector1">
            <a:avLst/>
          </a:prstGeom>
          <a:ln w="12700">
            <a:solidFill>
              <a:srgbClr val="6A2F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227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在</a:t>
            </a:r>
            <a:r>
              <a:rPr lang="en-US" altLang="zh-CN"/>
              <a:t>canvas </a:t>
            </a:r>
            <a:r>
              <a:rPr lang="zh-CN" altLang="en-US"/>
              <a:t>中播放视频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要点：</a:t>
            </a:r>
            <a:r>
              <a:rPr lang="en-US" altLang="zh-CN"/>
              <a:t>drawImage(image, x1, y1)</a:t>
            </a: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33CFFC9-3BB7-4807-BB9E-C2FC2DC09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03" y="2129393"/>
            <a:ext cx="3162574" cy="35131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B5D0564-0A89-4F22-88AE-9965A14B58D3}"/>
              </a:ext>
            </a:extLst>
          </p:cNvPr>
          <p:cNvSpPr/>
          <p:nvPr/>
        </p:nvSpPr>
        <p:spPr>
          <a:xfrm>
            <a:off x="2553389" y="2807728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&lt;video&gt;</a:t>
            </a: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3CE17A7-4F4A-49AB-A264-129416202739}"/>
              </a:ext>
            </a:extLst>
          </p:cNvPr>
          <p:cNvSpPr/>
          <p:nvPr/>
        </p:nvSpPr>
        <p:spPr>
          <a:xfrm>
            <a:off x="2493276" y="4492345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&lt;canvas&gt;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325A9C62-7852-4E69-8EEC-B7CDD50C7CDC}"/>
              </a:ext>
            </a:extLst>
          </p:cNvPr>
          <p:cNvCxnSpPr/>
          <p:nvPr/>
        </p:nvCxnSpPr>
        <p:spPr>
          <a:xfrm>
            <a:off x="3715265" y="2992394"/>
            <a:ext cx="32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860DF1C4-4056-4C6D-A54B-F0EBAD48A194}"/>
              </a:ext>
            </a:extLst>
          </p:cNvPr>
          <p:cNvCxnSpPr/>
          <p:nvPr/>
        </p:nvCxnSpPr>
        <p:spPr>
          <a:xfrm>
            <a:off x="3715265" y="4677011"/>
            <a:ext cx="32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185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从雪碧图中裁剪图像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要点：</a:t>
            </a:r>
            <a:r>
              <a:rPr lang="en-US" altLang="zh-CN">
                <a:solidFill>
                  <a:schemeClr val="bg1"/>
                </a:solidFill>
              </a:rPr>
              <a:t>drawImage(image, x1, y1,w1,h1,x2,y2,w,2,h2)</a:t>
            </a: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B19E3CE-0D18-4B1F-83CF-6E2D1013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91" y="2766502"/>
            <a:ext cx="2514818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47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drawImage() </a:t>
            </a:r>
            <a:r>
              <a:rPr lang="zh-CN" altLang="en-US"/>
              <a:t>方法的作用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把现有的图片放到</a:t>
            </a:r>
            <a:r>
              <a:rPr lang="en-US" altLang="zh-CN"/>
              <a:t>canvas </a:t>
            </a:r>
            <a:r>
              <a:rPr lang="zh-CN" altLang="en-US"/>
              <a:t>中去。</a:t>
            </a:r>
            <a:endParaRPr lang="en-US" altLang="zh-CN"/>
          </a:p>
          <a:p>
            <a:r>
              <a:rPr lang="zh-CN" altLang="en-US"/>
              <a:t>便于以后获取图片的像素集合（使用</a:t>
            </a:r>
            <a:r>
              <a:rPr lang="en-US" altLang="zh-CN"/>
              <a:t>getImageData() </a:t>
            </a:r>
            <a:r>
              <a:rPr lang="zh-CN" altLang="en-US"/>
              <a:t>方法获取）。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387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第六章 </a:t>
            </a:r>
            <a:r>
              <a:rPr lang="en-US" altLang="zh-CN" dirty="0" smtClean="0"/>
              <a:t>canvas </a:t>
            </a:r>
            <a:r>
              <a:rPr lang="zh-CN" altLang="en-US" dirty="0"/>
              <a:t>像素级操作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762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理解</a:t>
            </a:r>
            <a:r>
              <a:rPr lang="en-US" altLang="zh-CN">
                <a:solidFill>
                  <a:schemeClr val="tx1"/>
                </a:solidFill>
              </a:rPr>
              <a:t>ImageData() </a:t>
            </a:r>
            <a:r>
              <a:rPr lang="zh-CN" altLang="en-US">
                <a:solidFill>
                  <a:schemeClr val="tx1"/>
                </a:solidFill>
              </a:rPr>
              <a:t>对象的获取方式。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可以灵活操作像素。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066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canvas </a:t>
            </a:r>
            <a:r>
              <a:rPr lang="zh-CN" altLang="en-US"/>
              <a:t>上下文对象是什么？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03796076-77A8-4BCB-9CDC-CC76DB640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6025"/>
            <a:ext cx="4971817" cy="49609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C6D2841-E452-4D8C-B420-A7D03F4AA24E}"/>
              </a:ext>
            </a:extLst>
          </p:cNvPr>
          <p:cNvSpPr/>
          <p:nvPr/>
        </p:nvSpPr>
        <p:spPr>
          <a:xfrm>
            <a:off x="6096000" y="3824369"/>
            <a:ext cx="210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A5E3"/>
                </a:solidFill>
              </a:rPr>
              <a:t>canvas </a:t>
            </a:r>
            <a:r>
              <a:rPr lang="zh-CN" altLang="en-US" b="1">
                <a:solidFill>
                  <a:srgbClr val="00A5E3"/>
                </a:solidFill>
              </a:rPr>
              <a:t>上下文对象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BE2CEB4-D880-46EB-A831-FE841667B986}"/>
              </a:ext>
            </a:extLst>
          </p:cNvPr>
          <p:cNvSpPr/>
          <p:nvPr/>
        </p:nvSpPr>
        <p:spPr>
          <a:xfrm>
            <a:off x="5225875" y="1573649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/>
              <a:t>canvas </a:t>
            </a:r>
            <a:r>
              <a:rPr lang="zh-CN" altLang="en-US" b="1"/>
              <a:t>画布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29D78ED4-4CE8-4253-B884-DFC8B76763B6}"/>
              </a:ext>
            </a:extLst>
          </p:cNvPr>
          <p:cNvCxnSpPr>
            <a:cxnSpLocks/>
          </p:cNvCxnSpPr>
          <p:nvPr/>
        </p:nvCxnSpPr>
        <p:spPr>
          <a:xfrm flipH="1">
            <a:off x="3631963" y="1942981"/>
            <a:ext cx="1593912" cy="545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44E3B24F-8701-4D77-A8AF-46D069E7FDC9}"/>
              </a:ext>
            </a:extLst>
          </p:cNvPr>
          <p:cNvCxnSpPr>
            <a:cxnSpLocks/>
          </p:cNvCxnSpPr>
          <p:nvPr/>
        </p:nvCxnSpPr>
        <p:spPr>
          <a:xfrm flipH="1">
            <a:off x="5409489" y="4193701"/>
            <a:ext cx="686511" cy="670457"/>
          </a:xfrm>
          <a:prstGeom prst="straightConnector1">
            <a:avLst/>
          </a:prstGeom>
          <a:ln>
            <a:solidFill>
              <a:srgbClr val="00A5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C21D3B5-88EC-49ED-B99F-5B2EF031083F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65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>
                <a:solidFill>
                  <a:schemeClr val="tx1"/>
                </a:solidFill>
              </a:rPr>
              <a:t>ImageData() </a:t>
            </a:r>
            <a:r>
              <a:rPr lang="zh-CN" altLang="en-US">
                <a:solidFill>
                  <a:schemeClr val="tx1"/>
                </a:solidFill>
              </a:rPr>
              <a:t>对象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canvas </a:t>
            </a:r>
            <a:r>
              <a:rPr lang="zh-CN" altLang="en-US">
                <a:solidFill>
                  <a:schemeClr val="tx1"/>
                </a:solidFill>
              </a:rPr>
              <a:t>中显示</a:t>
            </a:r>
            <a:r>
              <a:rPr lang="en-US" altLang="zh-CN">
                <a:solidFill>
                  <a:schemeClr val="tx1"/>
                </a:solidFill>
              </a:rPr>
              <a:t>ImageData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操作像素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50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ImageData </a:t>
            </a:r>
            <a:r>
              <a:rPr lang="zh-CN" altLang="en-US"/>
              <a:t>是什么？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ImageData </a:t>
            </a:r>
            <a:r>
              <a:rPr lang="zh-CN" altLang="en-US"/>
              <a:t>是图片的数据化，它具备以下属性：</a:t>
            </a:r>
            <a:endParaRPr lang="en-US" altLang="zh-CN"/>
          </a:p>
          <a:p>
            <a:r>
              <a:rPr lang="en-US" altLang="zh-CN"/>
              <a:t>data</a:t>
            </a:r>
            <a:r>
              <a:rPr lang="zh-CN" altLang="en-US"/>
              <a:t>：</a:t>
            </a:r>
            <a:r>
              <a:rPr lang="en-US" altLang="zh-CN"/>
              <a:t>Uint8ClampedArray [r,g,b,a, r,g,b,a, r,g,b,a, r,g,b,a]</a:t>
            </a:r>
          </a:p>
          <a:p>
            <a:r>
              <a:rPr lang="en-US" altLang="zh-CN"/>
              <a:t>width</a:t>
            </a:r>
            <a:r>
              <a:rPr lang="zh-CN" altLang="en-US"/>
              <a:t>：整数</a:t>
            </a:r>
          </a:p>
          <a:p>
            <a:r>
              <a:rPr lang="en-US" altLang="zh-CN"/>
              <a:t>heidth</a:t>
            </a:r>
            <a:r>
              <a:rPr lang="zh-CN" altLang="en-US"/>
              <a:t>：整数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注：</a:t>
            </a:r>
            <a:r>
              <a:rPr lang="en-US" altLang="zh-CN"/>
              <a:t>Uint8ClampedArray </a:t>
            </a:r>
            <a:r>
              <a:rPr lang="zh-CN" altLang="en-US"/>
              <a:t>翻译过来是</a:t>
            </a:r>
            <a:r>
              <a:rPr lang="en-US" altLang="zh-CN"/>
              <a:t> </a:t>
            </a:r>
            <a:r>
              <a:rPr lang="en-US" altLang="zh-CN" b="1"/>
              <a:t>8</a:t>
            </a:r>
            <a:r>
              <a:rPr lang="zh-CN" altLang="en-US" b="1"/>
              <a:t>位无符号整型固定数组</a:t>
            </a:r>
            <a:r>
              <a:rPr lang="zh-CN" altLang="en-US"/>
              <a:t>，其取值范围是</a:t>
            </a:r>
            <a:r>
              <a:rPr lang="en-US" altLang="zh-CN"/>
              <a:t>[0,255]</a:t>
            </a:r>
            <a:r>
              <a:rPr lang="zh-CN" altLang="en-US"/>
              <a:t>。若小于</a:t>
            </a:r>
            <a:r>
              <a:rPr lang="en-US" altLang="zh-CN"/>
              <a:t>0</a:t>
            </a:r>
            <a:r>
              <a:rPr lang="zh-CN" altLang="en-US"/>
              <a:t>，则为</a:t>
            </a:r>
            <a:r>
              <a:rPr lang="en-US" altLang="zh-CN"/>
              <a:t>0</a:t>
            </a:r>
            <a:r>
              <a:rPr lang="zh-CN" altLang="en-US"/>
              <a:t>，大于</a:t>
            </a:r>
            <a:r>
              <a:rPr lang="en-US" altLang="zh-CN"/>
              <a:t>255</a:t>
            </a:r>
            <a:r>
              <a:rPr lang="zh-CN" altLang="en-US"/>
              <a:t>，则为</a:t>
            </a:r>
            <a:r>
              <a:rPr lang="en-US" altLang="zh-CN"/>
              <a:t>255</a:t>
            </a:r>
            <a:r>
              <a:rPr lang="zh-CN" altLang="en-US"/>
              <a:t>。若为小数，则取整，取整的方法是银行家舍入。</a:t>
            </a:r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9188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怎么拿到 </a:t>
            </a:r>
            <a:r>
              <a:rPr lang="en-US" altLang="zh-CN"/>
              <a:t>ImageData() </a:t>
            </a:r>
            <a:r>
              <a:rPr lang="zh-CN" altLang="en-US"/>
              <a:t>对象？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直接建立</a:t>
            </a:r>
            <a:r>
              <a:rPr lang="en-US" altLang="zh-CN"/>
              <a:t>ImageData() </a:t>
            </a:r>
            <a:r>
              <a:rPr lang="zh-CN" altLang="en-US"/>
              <a:t>对象（相当于自己新建了一张图片）。</a:t>
            </a:r>
            <a:endParaRPr lang="en-US" altLang="zh-CN"/>
          </a:p>
          <a:p>
            <a:r>
              <a:rPr lang="en-US" altLang="zh-CN"/>
              <a:t>new ImageData()</a:t>
            </a:r>
          </a:p>
          <a:p>
            <a:pPr lvl="1"/>
            <a:r>
              <a:rPr lang="en-US" altLang="zh-CN"/>
              <a:t>new ImageData(</a:t>
            </a:r>
            <a:r>
              <a:rPr lang="en-US" altLang="zh-CN">
                <a:solidFill>
                  <a:schemeClr val="accent2"/>
                </a:solidFill>
              </a:rPr>
              <a:t>width, heidth</a:t>
            </a:r>
            <a:r>
              <a:rPr lang="en-US" altLang="zh-CN"/>
              <a:t>)  </a:t>
            </a:r>
          </a:p>
          <a:p>
            <a:pPr lvl="1"/>
            <a:r>
              <a:rPr lang="en-US" altLang="zh-CN"/>
              <a:t>new ImageData(</a:t>
            </a:r>
            <a:r>
              <a:rPr lang="en-US" altLang="zh-CN">
                <a:solidFill>
                  <a:schemeClr val="accent6"/>
                </a:solidFill>
              </a:rPr>
              <a:t>Uint8ClampedArray</a:t>
            </a:r>
            <a:r>
              <a:rPr lang="en-US" altLang="zh-CN">
                <a:solidFill>
                  <a:schemeClr val="accent2"/>
                </a:solidFill>
              </a:rPr>
              <a:t>, width, heidth</a:t>
            </a:r>
            <a:r>
              <a:rPr lang="en-US" altLang="zh-CN"/>
              <a:t>)</a:t>
            </a:r>
          </a:p>
          <a:p>
            <a:r>
              <a:rPr lang="en-US" altLang="zh-CN"/>
              <a:t>ctx.createImageData()</a:t>
            </a:r>
          </a:p>
          <a:p>
            <a:pPr lvl="1"/>
            <a:r>
              <a:rPr lang="en-US" altLang="zh-CN"/>
              <a:t>ctx.createImageData(</a:t>
            </a:r>
            <a:r>
              <a:rPr lang="en-US" altLang="zh-CN">
                <a:solidFill>
                  <a:schemeClr val="accent2"/>
                </a:solidFill>
              </a:rPr>
              <a:t>width, heidth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ctx.createImageData(</a:t>
            </a:r>
            <a:r>
              <a:rPr lang="en-US" altLang="zh-CN">
                <a:solidFill>
                  <a:srgbClr val="00A5E3"/>
                </a:solidFill>
              </a:rPr>
              <a:t>ImageData</a:t>
            </a:r>
            <a:r>
              <a:rPr lang="en-US" altLang="zh-CN"/>
              <a:t>)</a:t>
            </a:r>
          </a:p>
          <a:p>
            <a:pPr marL="457200" lvl="1" indent="0">
              <a:buNone/>
            </a:pPr>
            <a:endParaRPr lang="en-US" altLang="zh-CN"/>
          </a:p>
          <a:p>
            <a:pPr marL="342900" indent="-342900">
              <a:buFont typeface="+mj-lt"/>
              <a:buAutoNum type="arabicPeriod" startAt="2"/>
            </a:pPr>
            <a:r>
              <a:rPr lang="zh-CN" altLang="en-US"/>
              <a:t>获取</a:t>
            </a:r>
            <a:r>
              <a:rPr lang="en-US" altLang="zh-CN"/>
              <a:t>canvas </a:t>
            </a:r>
            <a:r>
              <a:rPr lang="zh-CN" altLang="en-US"/>
              <a:t>的</a:t>
            </a:r>
            <a:r>
              <a:rPr lang="en-US" altLang="zh-CN"/>
              <a:t>ImageData() </a:t>
            </a:r>
            <a:r>
              <a:rPr lang="zh-CN" altLang="en-US"/>
              <a:t>对象（可以以此原理获取真实图片的数据）</a:t>
            </a:r>
            <a:endParaRPr lang="en-US" altLang="zh-CN"/>
          </a:p>
          <a:p>
            <a:r>
              <a:rPr lang="en-US" altLang="zh-CN"/>
              <a:t>ctx.getImageData(</a:t>
            </a:r>
            <a:r>
              <a:rPr lang="en-US" altLang="zh-CN">
                <a:solidFill>
                  <a:schemeClr val="accent6"/>
                </a:solidFill>
              </a:rPr>
              <a:t>x, y</a:t>
            </a:r>
            <a:r>
              <a:rPr lang="en-US" altLang="zh-CN"/>
              <a:t>, </a:t>
            </a:r>
            <a:r>
              <a:rPr lang="en-US" altLang="zh-CN">
                <a:solidFill>
                  <a:schemeClr val="accent2"/>
                </a:solidFill>
              </a:rPr>
              <a:t>width, height</a:t>
            </a:r>
            <a:r>
              <a:rPr lang="en-US" altLang="zh-CN"/>
              <a:t>)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200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拿到 </a:t>
            </a:r>
            <a:r>
              <a:rPr lang="en-US" altLang="zh-CN"/>
              <a:t>ImageData </a:t>
            </a:r>
            <a:r>
              <a:rPr lang="zh-CN" altLang="en-US"/>
              <a:t>后可以干什么？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9538"/>
            <a:ext cx="10515600" cy="5696062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canvas </a:t>
            </a:r>
            <a:r>
              <a:rPr lang="zh-CN" altLang="en-US"/>
              <a:t>中显示</a:t>
            </a:r>
            <a:r>
              <a:rPr lang="en-US" altLang="zh-CN"/>
              <a:t>ImageData</a:t>
            </a:r>
            <a:r>
              <a:rPr lang="zh-CN" altLang="en-US"/>
              <a:t>：</a:t>
            </a:r>
            <a:r>
              <a:rPr lang="en-US" altLang="zh-CN"/>
              <a:t>putImageData(ImageData, </a:t>
            </a:r>
            <a:r>
              <a:rPr lang="en-US" altLang="zh-CN">
                <a:solidFill>
                  <a:schemeClr val="accent6"/>
                </a:solidFill>
              </a:rPr>
              <a:t>dx, dy</a:t>
            </a:r>
            <a:r>
              <a:rPr lang="en-US" altLang="zh-CN"/>
              <a:t>, </a:t>
            </a:r>
            <a:r>
              <a:rPr lang="en-US" altLang="zh-CN">
                <a:solidFill>
                  <a:srgbClr val="ED7D31"/>
                </a:solidFill>
              </a:rPr>
              <a:t>dirtyX, dirtyY, dirtyWidth, dirtyHeight</a:t>
            </a:r>
            <a:r>
              <a:rPr lang="en-US" altLang="zh-CN"/>
              <a:t>)</a:t>
            </a:r>
          </a:p>
          <a:p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C1B20E0-AB40-480F-8FD4-820C2919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36" y="1949073"/>
            <a:ext cx="6381302" cy="46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25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理解 </a:t>
            </a:r>
            <a:r>
              <a:rPr lang="en-US" altLang="zh-CN"/>
              <a:t>ImageData </a:t>
            </a:r>
            <a:r>
              <a:rPr lang="zh-CN" altLang="en-US"/>
              <a:t>中的像素集合和图像栅格的对应关系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ImageData </a:t>
            </a:r>
            <a:r>
              <a:rPr lang="zh-CN" altLang="en-US"/>
              <a:t>对象的属性：</a:t>
            </a:r>
            <a:endParaRPr lang="en-US" altLang="zh-CN"/>
          </a:p>
          <a:p>
            <a:pPr lvl="1"/>
            <a:r>
              <a:rPr lang="en-US" altLang="zh-CN"/>
              <a:t>data</a:t>
            </a:r>
            <a:r>
              <a:rPr lang="zh-CN" altLang="en-US"/>
              <a:t>：</a:t>
            </a:r>
            <a:r>
              <a:rPr lang="en-US" altLang="zh-CN"/>
              <a:t>Uint8ClampedArray [</a:t>
            </a:r>
            <a:r>
              <a:rPr lang="en-US" altLang="zh-CN">
                <a:solidFill>
                  <a:schemeClr val="accent6"/>
                </a:solidFill>
              </a:rPr>
              <a:t>0,1,2,3,4,5,6,7,8,9,10,11,12,13,14,15</a:t>
            </a:r>
            <a:r>
              <a:rPr lang="en-US" altLang="zh-CN"/>
              <a:t>]</a:t>
            </a:r>
          </a:p>
          <a:p>
            <a:pPr lvl="1"/>
            <a:r>
              <a:rPr lang="en-US" altLang="zh-CN"/>
              <a:t>width</a:t>
            </a:r>
            <a:r>
              <a:rPr lang="zh-CN" altLang="en-US"/>
              <a:t>：</a:t>
            </a:r>
            <a:r>
              <a:rPr lang="en-US" altLang="zh-CN"/>
              <a:t>2</a:t>
            </a:r>
          </a:p>
          <a:p>
            <a:pPr lvl="1"/>
            <a:r>
              <a:rPr lang="en-US" altLang="zh-CN"/>
              <a:t>heidth</a:t>
            </a:r>
            <a:r>
              <a:rPr lang="zh-CN" altLang="en-US"/>
              <a:t>：</a:t>
            </a:r>
            <a:r>
              <a:rPr lang="en-US" altLang="zh-CN"/>
              <a:t>2</a:t>
            </a:r>
          </a:p>
          <a:p>
            <a:pPr lvl="1"/>
            <a:endParaRPr lang="en-US" altLang="zh-CN"/>
          </a:p>
          <a:p>
            <a:r>
              <a:rPr lang="en-US" altLang="zh-CN"/>
              <a:t>data </a:t>
            </a:r>
            <a:r>
              <a:rPr lang="zh-CN" altLang="en-US"/>
              <a:t>中的数值与栅格的对应关系：</a:t>
            </a:r>
            <a:endParaRPr lang="en-US" altLang="zh-CN"/>
          </a:p>
          <a:p>
            <a:pPr lvl="1"/>
            <a:r>
              <a:rPr lang="zh-CN" altLang="en-US"/>
              <a:t>先从第一行开始，遍历每一列，遍历完成后 </a:t>
            </a:r>
            <a:endParaRPr lang="en-US" altLang="zh-CN"/>
          </a:p>
          <a:p>
            <a:pPr lvl="1"/>
            <a:r>
              <a:rPr lang="zh-CN" altLang="en-US"/>
              <a:t>进入下一行，遍历每一列，遍历完成后</a:t>
            </a:r>
            <a:endParaRPr lang="en-US" altLang="zh-CN"/>
          </a:p>
          <a:p>
            <a:pPr lvl="1"/>
            <a:r>
              <a:rPr lang="zh-CN" altLang="en-US"/>
              <a:t>进入下一行，遍历每一列，遍历完成后</a:t>
            </a:r>
            <a:endParaRPr lang="en-US" altLang="zh-CN"/>
          </a:p>
          <a:p>
            <a:pPr lvl="1"/>
            <a:r>
              <a:rPr lang="zh-CN" altLang="en-US"/>
              <a:t>进入下一行，遍历每一列，遍历完成后</a:t>
            </a:r>
            <a:endParaRPr lang="en-US" altLang="zh-CN"/>
          </a:p>
          <a:p>
            <a:pPr lvl="1"/>
            <a:r>
              <a:rPr lang="en-US" altLang="zh-CN"/>
              <a:t>……</a:t>
            </a:r>
          </a:p>
          <a:p>
            <a:pPr lvl="1"/>
            <a:r>
              <a:rPr lang="zh-CN" altLang="en-US"/>
              <a:t>直到遍历完最后一行的最后一列。</a:t>
            </a:r>
            <a:endParaRPr lang="en-US" altLang="zh-CN"/>
          </a:p>
          <a:p>
            <a:pPr lvl="1"/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54E5112-352F-4408-9F68-1C52D1D0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63" y="2214888"/>
            <a:ext cx="4557155" cy="427519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6C14BC06-1825-45D7-97A3-36A9D1B2FD36}"/>
              </a:ext>
            </a:extLst>
          </p:cNvPr>
          <p:cNvCxnSpPr>
            <a:cxnSpLocks/>
          </p:cNvCxnSpPr>
          <p:nvPr/>
        </p:nvCxnSpPr>
        <p:spPr>
          <a:xfrm>
            <a:off x="7867136" y="3674075"/>
            <a:ext cx="2117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EDED956F-AE62-4284-B20F-89381931578C}"/>
              </a:ext>
            </a:extLst>
          </p:cNvPr>
          <p:cNvCxnSpPr>
            <a:cxnSpLocks/>
          </p:cNvCxnSpPr>
          <p:nvPr/>
        </p:nvCxnSpPr>
        <p:spPr>
          <a:xfrm flipH="1">
            <a:off x="8468497" y="3772930"/>
            <a:ext cx="1326293" cy="900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EB886165-933A-42F8-A99B-264B52758461}"/>
              </a:ext>
            </a:extLst>
          </p:cNvPr>
          <p:cNvCxnSpPr>
            <a:cxnSpLocks/>
          </p:cNvCxnSpPr>
          <p:nvPr/>
        </p:nvCxnSpPr>
        <p:spPr>
          <a:xfrm>
            <a:off x="7867136" y="5037437"/>
            <a:ext cx="21995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980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遍历像素的方法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像素遍历：每隔</a:t>
            </a:r>
            <a:r>
              <a:rPr lang="en-US" altLang="zh-CN"/>
              <a:t>4 </a:t>
            </a:r>
            <a:r>
              <a:rPr lang="zh-CN" altLang="en-US"/>
              <a:t>个数据遍历一次，简单快捷</a:t>
            </a:r>
            <a:endParaRPr lang="en-US" altLang="zh-CN"/>
          </a:p>
          <a:p>
            <a:r>
              <a:rPr lang="zh-CN" altLang="en-US"/>
              <a:t>行列遍历：基于行列遍历，可获取像素点的位置信息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07D013F-1CC0-4EE7-853B-C71773A11EFD}"/>
              </a:ext>
            </a:extLst>
          </p:cNvPr>
          <p:cNvSpPr/>
          <p:nvPr/>
        </p:nvSpPr>
        <p:spPr>
          <a:xfrm>
            <a:off x="1110916" y="3163368"/>
            <a:ext cx="30410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for(let i=0;i&lt;arr.length;i+=4){</a:t>
            </a:r>
          </a:p>
          <a:p>
            <a:r>
              <a:rPr lang="zh-CN" altLang="en-US"/>
              <a:t>        let r=data[i+0];</a:t>
            </a:r>
          </a:p>
          <a:p>
            <a:r>
              <a:rPr lang="zh-CN" altLang="en-US"/>
              <a:t>        let g=data[i+1];</a:t>
            </a:r>
          </a:p>
          <a:p>
            <a:r>
              <a:rPr lang="zh-CN" altLang="en-US"/>
              <a:t>        let b=data[i+2];</a:t>
            </a:r>
          </a:p>
          <a:p>
            <a:r>
              <a:rPr lang="zh-CN" altLang="en-US"/>
              <a:t>        let a=data[i+3];</a:t>
            </a:r>
          </a:p>
          <a:p>
            <a:r>
              <a:rPr lang="zh-CN" altLang="en-US"/>
              <a:t>        console.log(r,g,b,a)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4B9F8D5-D734-4634-9522-55A857CD90EF}"/>
              </a:ext>
            </a:extLst>
          </p:cNvPr>
          <p:cNvSpPr/>
          <p:nvPr/>
        </p:nvSpPr>
        <p:spPr>
          <a:xfrm>
            <a:off x="4790744" y="316336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for(let y=0;y&lt;h;y++){</a:t>
            </a:r>
            <a:endParaRPr lang="en-US" altLang="zh-CN"/>
          </a:p>
          <a:p>
            <a:r>
              <a:rPr lang="en-US" altLang="zh-CN"/>
              <a:t>       </a:t>
            </a:r>
            <a:r>
              <a:rPr lang="zh-CN" altLang="en-US"/>
              <a:t>for(let x=0;x&lt;w;x++){</a:t>
            </a:r>
          </a:p>
          <a:p>
            <a:r>
              <a:rPr lang="en-US" altLang="zh-CN"/>
              <a:t>            </a:t>
            </a:r>
            <a:r>
              <a:rPr lang="zh-CN" altLang="en-US"/>
              <a:t>let ind=(y*w+x)*4;</a:t>
            </a:r>
          </a:p>
          <a:p>
            <a:r>
              <a:rPr lang="zh-CN" altLang="en-US"/>
              <a:t>            let r=data[ind];</a:t>
            </a:r>
          </a:p>
          <a:p>
            <a:r>
              <a:rPr lang="zh-CN" altLang="en-US"/>
              <a:t>            let g=data[ind+1];</a:t>
            </a:r>
          </a:p>
          <a:p>
            <a:r>
              <a:rPr lang="zh-CN" altLang="en-US"/>
              <a:t>            let b=data[ind+2];</a:t>
            </a:r>
          </a:p>
          <a:p>
            <a:r>
              <a:rPr lang="zh-CN" altLang="en-US"/>
              <a:t>            let a=data[ind+3];</a:t>
            </a:r>
          </a:p>
          <a:p>
            <a:r>
              <a:rPr lang="zh-CN" altLang="en-US"/>
              <a:t>            console.log(r,g,b,a)</a:t>
            </a:r>
          </a:p>
          <a:p>
            <a:r>
              <a:rPr lang="zh-CN" altLang="en-US"/>
              <a:t>        }</a:t>
            </a:r>
          </a:p>
          <a:p>
            <a:r>
              <a:rPr lang="zh-CN" altLang="en-US"/>
              <a:t>    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C83C186-7FB6-4EA9-B67E-308C7D38C334}"/>
              </a:ext>
            </a:extLst>
          </p:cNvPr>
          <p:cNvSpPr/>
          <p:nvPr/>
        </p:nvSpPr>
        <p:spPr>
          <a:xfrm>
            <a:off x="1110916" y="25762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逐像素遍历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AFBB321-8BBD-453B-BADF-591B6424E870}"/>
              </a:ext>
            </a:extLst>
          </p:cNvPr>
          <p:cNvSpPr/>
          <p:nvPr/>
        </p:nvSpPr>
        <p:spPr>
          <a:xfrm>
            <a:off x="4790744" y="25762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行列遍历</a:t>
            </a:r>
          </a:p>
        </p:txBody>
      </p:sp>
    </p:spTree>
    <p:extLst>
      <p:ext uri="{BB962C8B-B14F-4D97-AF65-F5344CB8AC3E}">
        <p14:creationId xmlns:p14="http://schemas.microsoft.com/office/powerpoint/2010/main" val="6039469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图像置灰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要点：灰度算法</a:t>
            </a:r>
            <a:r>
              <a:rPr lang="en-US" altLang="zh-CN"/>
              <a:t>  const lm =</a:t>
            </a:r>
            <a:r>
              <a:rPr lang="pt-BR" altLang="zh-CN">
                <a:solidFill>
                  <a:schemeClr val="accent2"/>
                </a:solidFill>
              </a:rPr>
              <a:t>0.299</a:t>
            </a:r>
            <a:r>
              <a:rPr lang="pt-BR" altLang="zh-CN"/>
              <a:t>*r+</a:t>
            </a:r>
            <a:r>
              <a:rPr lang="pt-BR" altLang="zh-CN">
                <a:solidFill>
                  <a:schemeClr val="accent2"/>
                </a:solidFill>
              </a:rPr>
              <a:t>0.587</a:t>
            </a:r>
            <a:r>
              <a:rPr lang="pt-BR" altLang="zh-CN"/>
              <a:t>*g+</a:t>
            </a:r>
            <a:r>
              <a:rPr lang="pt-BR" altLang="zh-CN">
                <a:solidFill>
                  <a:schemeClr val="accent2"/>
                </a:solidFill>
              </a:rPr>
              <a:t>0.114</a:t>
            </a:r>
            <a:r>
              <a:rPr lang="pt-BR" altLang="zh-CN"/>
              <a:t>*b ;</a:t>
            </a: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49D7C1FF-AF34-41DB-8BBE-1CFC644A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7034"/>
            <a:ext cx="8077200" cy="26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65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马赛克效果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要点：获取一区域的像素颜色，然后将此颜色赋给此区域的所有像素。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591728C-1095-4CD8-8391-717CDF27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7090"/>
            <a:ext cx="7425556" cy="46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22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ImageData </a:t>
            </a:r>
            <a:r>
              <a:rPr lang="zh-CN" altLang="en-US"/>
              <a:t>的功能非常强大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7B4F4B4-AD9F-4883-9B7C-BC085BF9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我可以通过不同的算法，对</a:t>
            </a:r>
            <a:r>
              <a:rPr lang="en-US" altLang="zh-CN"/>
              <a:t>ImageData </a:t>
            </a:r>
            <a:r>
              <a:rPr lang="zh-CN" altLang="en-US"/>
              <a:t>中的像素进行不同的处理。比如调整图片的色调，检测图像边缘，实现艺术效果，人脸识别</a:t>
            </a:r>
            <a:r>
              <a:rPr lang="en-US" altLang="zh-CN"/>
              <a:t>……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5A55EAE-DC06-4111-B209-0AAE92C9D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30" y="2335596"/>
            <a:ext cx="9995140" cy="33772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B205CB1-3127-4C1A-9C7D-969550743E59}"/>
              </a:ext>
            </a:extLst>
          </p:cNvPr>
          <p:cNvSpPr/>
          <p:nvPr/>
        </p:nvSpPr>
        <p:spPr>
          <a:xfrm>
            <a:off x="1098430" y="5822678"/>
            <a:ext cx="3335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原图</a:t>
            </a:r>
            <a:endParaRPr lang="en-US" alt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7BA939B5-2496-4D6A-801A-A60049DABD93}"/>
              </a:ext>
            </a:extLst>
          </p:cNvPr>
          <p:cNvSpPr/>
          <p:nvPr/>
        </p:nvSpPr>
        <p:spPr>
          <a:xfrm>
            <a:off x="4433977" y="5822678"/>
            <a:ext cx="3335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边界检测</a:t>
            </a:r>
            <a:endParaRPr lang="en-US" altLang="zh-CN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7899453-0129-4748-931D-14DEAE4CC049}"/>
              </a:ext>
            </a:extLst>
          </p:cNvPr>
          <p:cNvSpPr/>
          <p:nvPr/>
        </p:nvSpPr>
        <p:spPr>
          <a:xfrm>
            <a:off x="7758023" y="5801344"/>
            <a:ext cx="3335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/>
              <a:t>Low Polly </a:t>
            </a:r>
            <a:r>
              <a:rPr lang="zh-CN" altLang="en-US"/>
              <a:t>风格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080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第七章 </a:t>
            </a:r>
            <a:r>
              <a:rPr lang="en-US" altLang="zh-CN" dirty="0" smtClean="0"/>
              <a:t>canvas </a:t>
            </a:r>
            <a:r>
              <a:rPr lang="zh-CN" altLang="en-US" dirty="0"/>
              <a:t>变换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98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8F2C8-2C08-45D1-9254-0A3825F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如何获取</a:t>
            </a:r>
            <a:r>
              <a:rPr lang="en-US" altLang="zh-CN"/>
              <a:t>canvas </a:t>
            </a:r>
            <a:r>
              <a:rPr lang="zh-CN" altLang="en-US"/>
              <a:t>上下文对象？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2CDA928-EA32-4609-87D5-281450B3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0" lang="zh-CN" altLang="en-US">
                <a:solidFill>
                  <a:srgbClr val="000000"/>
                </a:solidFill>
                <a:sym typeface="Helvetica"/>
              </a:rPr>
              <a:t>获取上下文对象的方法：</a:t>
            </a:r>
            <a:r>
              <a:rPr kumimoji="0" lang="en-US" altLang="zh-CN">
                <a:solidFill>
                  <a:srgbClr val="000000"/>
                </a:solidFill>
                <a:sym typeface="Helvetica"/>
              </a:rPr>
              <a:t>canvas.getContext(‘2d’)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C9D01F8-0FB2-47A1-A85C-94804C140415}"/>
              </a:ext>
            </a:extLst>
          </p:cNvPr>
          <p:cNvSpPr/>
          <p:nvPr/>
        </p:nvSpPr>
        <p:spPr>
          <a:xfrm>
            <a:off x="9932565" y="167780"/>
            <a:ext cx="1879134" cy="9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40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掌握上下文对象的状态的管理方法。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</a:rPr>
              <a:t>可以灵活使用变换操控图形。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304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上下文对象的状态管理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>
                <a:solidFill>
                  <a:schemeClr val="tx1"/>
                </a:solidFill>
              </a:rPr>
              <a:t>canvas </a:t>
            </a:r>
            <a:r>
              <a:rPr lang="zh-CN" altLang="en-US">
                <a:solidFill>
                  <a:schemeClr val="tx1"/>
                </a:solidFill>
              </a:rPr>
              <a:t>变换</a:t>
            </a: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5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上下文对象的状态是什么？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537243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上下文对象的状态就是上下文对象的属性。比如描边颜色，填充颜色，投影，线条样式，变换信息</a:t>
            </a:r>
            <a:r>
              <a:rPr lang="en-US" altLang="zh-CN"/>
              <a:t>…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7686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管理上下文状态的方法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保存当前状态：</a:t>
            </a:r>
            <a:r>
              <a:rPr lang="en-US" altLang="zh-CN"/>
              <a:t>save()</a:t>
            </a:r>
          </a:p>
          <a:p>
            <a:r>
              <a:rPr lang="zh-CN" altLang="en-US"/>
              <a:t>恢复上一次保存的状态：</a:t>
            </a:r>
            <a:r>
              <a:rPr lang="en-US" altLang="zh-CN"/>
              <a:t>restore()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一般在我们绘制具备同一种样式的图形时，都会用</a:t>
            </a:r>
            <a:r>
              <a:rPr lang="en-US" altLang="zh-CN"/>
              <a:t>save() restore() </a:t>
            </a:r>
            <a:r>
              <a:rPr lang="zh-CN" altLang="en-US"/>
              <a:t>将其包裹起来。这是为了避免当前的图形样式影响以后的图形样式。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952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状态的嵌套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a - save()</a:t>
            </a:r>
            <a:br>
              <a:rPr lang="en-US" altLang="zh-CN"/>
            </a:br>
            <a:r>
              <a:rPr lang="en-US" altLang="zh-CN"/>
              <a:t>b - save()</a:t>
            </a:r>
          </a:p>
          <a:p>
            <a:pPr marL="0" indent="0">
              <a:buNone/>
            </a:pPr>
            <a:r>
              <a:rPr lang="en-US" altLang="zh-CN"/>
              <a:t>restore() – b</a:t>
            </a:r>
          </a:p>
          <a:p>
            <a:pPr marL="0" indent="0">
              <a:buNone/>
            </a:pPr>
            <a:r>
              <a:rPr lang="en-US" altLang="zh-CN"/>
              <a:t>restore() – a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3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变换的本质是对</a:t>
            </a:r>
            <a:r>
              <a:rPr lang="en-US" altLang="zh-CN"/>
              <a:t>canvas </a:t>
            </a:r>
            <a:r>
              <a:rPr lang="zh-CN" altLang="en-US"/>
              <a:t>坐标系的操作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变换有</a:t>
            </a:r>
            <a:r>
              <a:rPr lang="en-US" altLang="zh-CN"/>
              <a:t>3</a:t>
            </a:r>
            <a:r>
              <a:rPr lang="zh-CN" altLang="en-US"/>
              <a:t>个特性：</a:t>
            </a:r>
          </a:p>
          <a:p>
            <a:r>
              <a:rPr lang="zh-CN" altLang="en-US"/>
              <a:t>移动：</a:t>
            </a:r>
            <a:r>
              <a:rPr lang="en-US" altLang="zh-CN"/>
              <a:t> translate(x,y)</a:t>
            </a:r>
          </a:p>
          <a:p>
            <a:r>
              <a:rPr lang="zh-CN" altLang="en-US"/>
              <a:t>旋转：</a:t>
            </a:r>
            <a:r>
              <a:rPr lang="en-US" altLang="zh-CN"/>
              <a:t> rotate(angle)</a:t>
            </a:r>
          </a:p>
          <a:p>
            <a:r>
              <a:rPr lang="zh-CN" altLang="en-US"/>
              <a:t>缩放：</a:t>
            </a:r>
            <a:r>
              <a:rPr lang="en-US" altLang="zh-CN"/>
              <a:t> scale(x,y)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9451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移动变换 </a:t>
            </a:r>
            <a:r>
              <a:rPr lang="en-US" altLang="zh-CN"/>
              <a:t>translate(x,y)</a:t>
            </a:r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5CE5BAE3-25B8-46EB-A8BD-277356C7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66" y="1216025"/>
            <a:ext cx="5864868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7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rotate(angle)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96CEB23B-034F-4B30-BF5C-1C76C449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5097" y="1216025"/>
            <a:ext cx="5821806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96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scale(x,y)</a:t>
            </a:r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2FB0D04D-BC76-4D31-AA19-C3022AF3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60763"/>
            <a:ext cx="9760102" cy="40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722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扩展 </a:t>
            </a:r>
            <a:r>
              <a:rPr lang="en-US" altLang="zh-CN"/>
              <a:t>- </a:t>
            </a:r>
            <a:r>
              <a:rPr lang="zh-CN" altLang="en-US"/>
              <a:t>矩阵变换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相对变换矩阵：</a:t>
            </a:r>
            <a:r>
              <a:rPr lang="en-US" altLang="zh-CN"/>
              <a:t>transform(a, b, c, d, e, f)</a:t>
            </a:r>
          </a:p>
          <a:p>
            <a:pPr marL="0" indent="0">
              <a:buNone/>
            </a:pPr>
            <a:r>
              <a:rPr lang="zh-CN" altLang="en-US"/>
              <a:t>绝对变换矩阵：</a:t>
            </a:r>
            <a:r>
              <a:rPr lang="en-US" altLang="zh-CN"/>
              <a:t>setTransform(a, b, c, d, e, f)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a,d </a:t>
            </a:r>
            <a:r>
              <a:rPr lang="zh-CN" altLang="en-US">
                <a:solidFill>
                  <a:srgbClr val="494949"/>
                </a:solidFill>
              </a:rPr>
              <a:t>：</a:t>
            </a:r>
            <a:r>
              <a:rPr lang="en-US" altLang="zh-CN">
                <a:solidFill>
                  <a:srgbClr val="494949"/>
                </a:solidFill>
              </a:rPr>
              <a:t>x</a:t>
            </a:r>
            <a:r>
              <a:rPr lang="zh-CN" altLang="en-US">
                <a:solidFill>
                  <a:srgbClr val="494949"/>
                </a:solidFill>
              </a:rPr>
              <a:t>，</a:t>
            </a:r>
            <a:r>
              <a:rPr lang="en-US" altLang="zh-CN">
                <a:solidFill>
                  <a:srgbClr val="494949"/>
                </a:solidFill>
              </a:rPr>
              <a:t>y </a:t>
            </a:r>
            <a:r>
              <a:rPr lang="zh-CN" altLang="en-US">
                <a:solidFill>
                  <a:srgbClr val="494949"/>
                </a:solidFill>
              </a:rPr>
              <a:t>轴向的缩放，默认为</a:t>
            </a:r>
            <a:r>
              <a:rPr lang="en-US" altLang="zh-CN">
                <a:solidFill>
                  <a:srgbClr val="494949"/>
                </a:solidFill>
              </a:rPr>
              <a:t>1</a:t>
            </a:r>
          </a:p>
          <a:p>
            <a:r>
              <a:rPr lang="en-US" altLang="zh-CN">
                <a:solidFill>
                  <a:srgbClr val="008E40"/>
                </a:solidFill>
              </a:rPr>
              <a:t>c,b </a:t>
            </a:r>
            <a:r>
              <a:rPr lang="zh-CN" altLang="en-US">
                <a:solidFill>
                  <a:srgbClr val="494949"/>
                </a:solidFill>
              </a:rPr>
              <a:t>：</a:t>
            </a:r>
            <a:r>
              <a:rPr lang="en-US" altLang="zh-CN">
                <a:solidFill>
                  <a:srgbClr val="494949"/>
                </a:solidFill>
              </a:rPr>
              <a:t>x</a:t>
            </a:r>
            <a:r>
              <a:rPr lang="zh-CN" altLang="en-US">
                <a:solidFill>
                  <a:srgbClr val="494949"/>
                </a:solidFill>
              </a:rPr>
              <a:t>，</a:t>
            </a:r>
            <a:r>
              <a:rPr lang="en-US" altLang="zh-CN">
                <a:solidFill>
                  <a:srgbClr val="494949"/>
                </a:solidFill>
              </a:rPr>
              <a:t>y </a:t>
            </a:r>
            <a:r>
              <a:rPr lang="zh-CN" altLang="en-US">
                <a:solidFill>
                  <a:srgbClr val="494949"/>
                </a:solidFill>
              </a:rPr>
              <a:t>轴向的倾斜，默认为</a:t>
            </a:r>
            <a:r>
              <a:rPr lang="en-US" altLang="zh-CN">
                <a:solidFill>
                  <a:srgbClr val="494949"/>
                </a:solidFill>
              </a:rPr>
              <a:t>0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e,f  </a:t>
            </a:r>
            <a:r>
              <a:rPr lang="zh-CN" altLang="en-US">
                <a:solidFill>
                  <a:srgbClr val="494949"/>
                </a:solidFill>
              </a:rPr>
              <a:t>：</a:t>
            </a:r>
            <a:r>
              <a:rPr lang="en-US" altLang="zh-CN">
                <a:solidFill>
                  <a:srgbClr val="494949"/>
                </a:solidFill>
              </a:rPr>
              <a:t>x</a:t>
            </a:r>
            <a:r>
              <a:rPr lang="zh-CN" altLang="en-US">
                <a:solidFill>
                  <a:srgbClr val="494949"/>
                </a:solidFill>
              </a:rPr>
              <a:t>，</a:t>
            </a:r>
            <a:r>
              <a:rPr lang="en-US" altLang="zh-CN">
                <a:solidFill>
                  <a:srgbClr val="494949"/>
                </a:solidFill>
              </a:rPr>
              <a:t>y </a:t>
            </a:r>
            <a:r>
              <a:rPr lang="zh-CN" altLang="en-US">
                <a:solidFill>
                  <a:srgbClr val="494949"/>
                </a:solidFill>
              </a:rPr>
              <a:t>轴向的位移，默认为</a:t>
            </a:r>
            <a:r>
              <a:rPr lang="en-US" altLang="zh-CN">
                <a:solidFill>
                  <a:srgbClr val="494949"/>
                </a:solidFill>
              </a:rPr>
              <a:t>0</a:t>
            </a: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CB2F0944-1D19-4282-9AFC-C8424A475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9866"/>
            <a:ext cx="3181034" cy="195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68029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2409632F-CDA7-0048-8FD3-E92D0F7C6AF6}" vid="{23B7EBFA-8CE8-0848-AD14-D6967B57F88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PPT课件模板主题</Template>
  <TotalTime>1903</TotalTime>
  <Words>4496</Words>
  <Application>Microsoft Macintosh PowerPoint</Application>
  <PresentationFormat>宽屏</PresentationFormat>
  <Paragraphs>758</Paragraphs>
  <Slides>155</Slides>
  <Notes>102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155</vt:i4>
      </vt:variant>
    </vt:vector>
  </HeadingPairs>
  <TitlesOfParts>
    <vt:vector size="163" baseType="lpstr">
      <vt:lpstr>Helvetica</vt:lpstr>
      <vt:lpstr>Helvetica Neue</vt:lpstr>
      <vt:lpstr>Microsoft YaHei</vt:lpstr>
      <vt:lpstr>Open Sans</vt:lpstr>
      <vt:lpstr>等线</vt:lpstr>
      <vt:lpstr>微软雅黑</vt:lpstr>
      <vt:lpstr>Arial</vt:lpstr>
      <vt:lpstr>主题1</vt:lpstr>
      <vt:lpstr>第一章 canvas概述</vt:lpstr>
      <vt:lpstr>课前准备</vt:lpstr>
      <vt:lpstr>课堂目标</vt:lpstr>
      <vt:lpstr>知识点综述</vt:lpstr>
      <vt:lpstr>我们为什么要学canvas？</vt:lpstr>
      <vt:lpstr>canvas 是什么？</vt:lpstr>
      <vt:lpstr>如何设置canvas 的尺寸？</vt:lpstr>
      <vt:lpstr>canvas 上下文对象是什么？</vt:lpstr>
      <vt:lpstr>如何获取canvas 上下文对象？</vt:lpstr>
      <vt:lpstr>获取了上下文对象后，如何用它画画？</vt:lpstr>
      <vt:lpstr>canvas 兼容性</vt:lpstr>
      <vt:lpstr>canvas 的尺寸有极限值</vt:lpstr>
      <vt:lpstr>canvas 在不同浏览器和平台上的极限值</vt:lpstr>
      <vt:lpstr>第二章 canvas 绘制图形</vt:lpstr>
      <vt:lpstr>课堂目标</vt:lpstr>
      <vt:lpstr>知识点综述</vt:lpstr>
      <vt:lpstr>什么是canvas 坐标系？什么栅格？</vt:lpstr>
      <vt:lpstr>矩形的绘制方法</vt:lpstr>
      <vt:lpstr>绘制路径的步骤</vt:lpstr>
      <vt:lpstr>子路径的形状</vt:lpstr>
      <vt:lpstr>圆弧 arc(x,y,半径，开始弧度，结束弧度，方向)</vt:lpstr>
      <vt:lpstr>切线圆弧 arcTo(x1,y1,x2,y2,半径)</vt:lpstr>
      <vt:lpstr>二次贝塞尔曲线</vt:lpstr>
      <vt:lpstr>三次贝塞尔曲线</vt:lpstr>
      <vt:lpstr>路径的绘图原理</vt:lpstr>
      <vt:lpstr>路径和子路径的概念</vt:lpstr>
      <vt:lpstr>机器人</vt:lpstr>
      <vt:lpstr>水滴</vt:lpstr>
      <vt:lpstr>第三章 canvas 图形样式</vt:lpstr>
      <vt:lpstr>课堂目标</vt:lpstr>
      <vt:lpstr>知识点综述</vt:lpstr>
      <vt:lpstr>图形的着色区域有两种</vt:lpstr>
      <vt:lpstr>图形的着色方式有3种</vt:lpstr>
      <vt:lpstr>纯色</vt:lpstr>
      <vt:lpstr>渐变</vt:lpstr>
      <vt:lpstr>线性渐变</vt:lpstr>
      <vt:lpstr>径向像渐变</vt:lpstr>
      <vt:lpstr>纹理</vt:lpstr>
      <vt:lpstr>影响描边样式的因素</vt:lpstr>
      <vt:lpstr>lineWidth 线宽</vt:lpstr>
      <vt:lpstr>lineCap 线条端点样式</vt:lpstr>
      <vt:lpstr>lineJoin 拐角类型</vt:lpstr>
      <vt:lpstr>miterLimit</vt:lpstr>
      <vt:lpstr> setLineDash(segments) 虚线 </vt:lpstr>
      <vt:lpstr>lineDashOffset 虚线偏移 </vt:lpstr>
      <vt:lpstr>霓虹灯实例</vt:lpstr>
      <vt:lpstr>投影的属性 </vt:lpstr>
      <vt:lpstr>霓虹灯+光晕 </vt:lpstr>
      <vt:lpstr>注意</vt:lpstr>
      <vt:lpstr>总结</vt:lpstr>
      <vt:lpstr>第四章 canvas 文本</vt:lpstr>
      <vt:lpstr>课堂目标</vt:lpstr>
      <vt:lpstr>知识点综述</vt:lpstr>
      <vt:lpstr>文本的属性有3 种</vt:lpstr>
      <vt:lpstr>font 字体</vt:lpstr>
      <vt:lpstr>textAlign 水平对齐</vt:lpstr>
      <vt:lpstr>注意：start 和end 会受html 的dir 属性影响</vt:lpstr>
      <vt:lpstr>textBaseline 垂直对齐</vt:lpstr>
      <vt:lpstr>文本的绘制方法有2种</vt:lpstr>
      <vt:lpstr>扩展 - 获取文字宽度的方法</vt:lpstr>
      <vt:lpstr>布艺文字</vt:lpstr>
      <vt:lpstr>文字特效</vt:lpstr>
      <vt:lpstr>用canvas 实现丰富多彩的文字效果</vt:lpstr>
      <vt:lpstr>用canvas 实现丰富多彩的文字效果</vt:lpstr>
      <vt:lpstr>用canvas 实现丰富多彩的文字效果</vt:lpstr>
      <vt:lpstr>第五章 canvas 图像</vt:lpstr>
      <vt:lpstr>课堂目标</vt:lpstr>
      <vt:lpstr>知识点综述</vt:lpstr>
      <vt:lpstr>常用的图像源</vt:lpstr>
      <vt:lpstr>js 建立图像源的方式</vt:lpstr>
      <vt:lpstr>drawImage() 的操作方式</vt:lpstr>
      <vt:lpstr>绘图 + 位移：drawImage(image, x, y)</vt:lpstr>
      <vt:lpstr>绘图 + 位移 + 缩放：drawImage(image, x, y,width,height)</vt:lpstr>
      <vt:lpstr>绘图 + 裁切 + 位移 + 缩放：drawImage( image, x1, y1,w1,h1,x2,y2,w2,h2)</vt:lpstr>
      <vt:lpstr>在canvas 中播放视频</vt:lpstr>
      <vt:lpstr>从雪碧图中裁剪图像</vt:lpstr>
      <vt:lpstr>drawImage() 方法的作用</vt:lpstr>
      <vt:lpstr>第六章 canvas 像素级操作</vt:lpstr>
      <vt:lpstr>课堂目标</vt:lpstr>
      <vt:lpstr>知识点综述</vt:lpstr>
      <vt:lpstr>ImageData 是什么？</vt:lpstr>
      <vt:lpstr>怎么拿到 ImageData() 对象？</vt:lpstr>
      <vt:lpstr>拿到 ImageData 后可以干什么？</vt:lpstr>
      <vt:lpstr>理解 ImageData 中的像素集合和图像栅格的对应关系</vt:lpstr>
      <vt:lpstr>遍历像素的方法</vt:lpstr>
      <vt:lpstr>图像置灰</vt:lpstr>
      <vt:lpstr>马赛克效果</vt:lpstr>
      <vt:lpstr>ImageData 的功能非常强大</vt:lpstr>
      <vt:lpstr>第七章 canvas 变换</vt:lpstr>
      <vt:lpstr>课堂目标</vt:lpstr>
      <vt:lpstr>知识点综述</vt:lpstr>
      <vt:lpstr>上下文对象的状态是什么？</vt:lpstr>
      <vt:lpstr>管理上下文状态的方法</vt:lpstr>
      <vt:lpstr>状态的嵌套</vt:lpstr>
      <vt:lpstr>变换的本质是对canvas 坐标系的操作</vt:lpstr>
      <vt:lpstr>移动变换 translate(x,y)</vt:lpstr>
      <vt:lpstr>rotate(angle)</vt:lpstr>
      <vt:lpstr>scale(x,y)</vt:lpstr>
      <vt:lpstr>扩展 - 矩阵变换</vt:lpstr>
      <vt:lpstr>钟表</vt:lpstr>
      <vt:lpstr>有变换的地方往往就有状态管理</vt:lpstr>
      <vt:lpstr>第八章 canvas 动画</vt:lpstr>
      <vt:lpstr>课堂目标</vt:lpstr>
      <vt:lpstr>知识点综述</vt:lpstr>
      <vt:lpstr>制作动画有4 步</vt:lpstr>
      <vt:lpstr>驱动动画的方法有三种</vt:lpstr>
      <vt:lpstr>驱动方法的优缺点</vt:lpstr>
      <vt:lpstr>速度和加速度的定义</vt:lpstr>
      <vt:lpstr>示例-重力模拟</vt:lpstr>
      <vt:lpstr>请求动画帧里的时间差</vt:lpstr>
      <vt:lpstr>从小球落地的事例中解析反弹</vt:lpstr>
      <vt:lpstr>粒子时钟</vt:lpstr>
      <vt:lpstr>粒子时钟-项目</vt:lpstr>
      <vt:lpstr>粒子时钟-粒子发射器</vt:lpstr>
      <vt:lpstr>粒子时钟-粒子</vt:lpstr>
      <vt:lpstr>粒子时钟-粒子发射器的事件</vt:lpstr>
      <vt:lpstr>粒子时钟-单个粒子发射器的实现</vt:lpstr>
      <vt:lpstr>粒子时钟-时钟的实现</vt:lpstr>
      <vt:lpstr>粒子时钟-数字的匹配原理</vt:lpstr>
      <vt:lpstr>补间动画是什么？</vt:lpstr>
      <vt:lpstr>用tween.js 做补间</vt:lpstr>
      <vt:lpstr>扩展-颜色也可以做补件动画</vt:lpstr>
      <vt:lpstr>canvas 怎么给图形添加交互？</vt:lpstr>
      <vt:lpstr>获取canvas 中鼠标位置的方法</vt:lpstr>
      <vt:lpstr>扩展-获取触摸点点位的方法</vt:lpstr>
      <vt:lpstr>常见图形的选择</vt:lpstr>
      <vt:lpstr>案例 – 矩形、圆形、扇形的拖拽</vt:lpstr>
      <vt:lpstr>案例 – Math.atan2(y,x) 解析</vt:lpstr>
      <vt:lpstr>canvas 动画的水很深很精彩</vt:lpstr>
      <vt:lpstr>第九章 canvas 合成</vt:lpstr>
      <vt:lpstr>课堂目标</vt:lpstr>
      <vt:lpstr>知识点综述</vt:lpstr>
      <vt:lpstr>什么是globalAlpha？</vt:lpstr>
      <vt:lpstr>什么是路径裁剪？</vt:lpstr>
      <vt:lpstr>什么是全局合成？</vt:lpstr>
      <vt:lpstr>全局合成的属性值</vt:lpstr>
      <vt:lpstr>刮刮乐</vt:lpstr>
      <vt:lpstr>刮刮乐绘制流程</vt:lpstr>
      <vt:lpstr>拜年啦！→ source-in → drawImage()</vt:lpstr>
      <vt:lpstr>总结</vt:lpstr>
      <vt:lpstr>第十章 canvas 综合实例</vt:lpstr>
      <vt:lpstr>课堂目标</vt:lpstr>
      <vt:lpstr>知识点综述</vt:lpstr>
      <vt:lpstr>柱状图效果</vt:lpstr>
      <vt:lpstr>柱状图的核心内容</vt:lpstr>
      <vt:lpstr>扇形</vt:lpstr>
      <vt:lpstr>柱状图示意图</vt:lpstr>
      <vt:lpstr>绘制柱状图的步骤</vt:lpstr>
      <vt:lpstr>饼图效果</vt:lpstr>
      <vt:lpstr>饼图的核心内容</vt:lpstr>
      <vt:lpstr>用动画优化项目</vt:lpstr>
      <vt:lpstr>绘制饼图的步骤</vt:lpstr>
      <vt:lpstr>折线图效果</vt:lpstr>
      <vt:lpstr>饼图的核心内容</vt:lpstr>
      <vt:lpstr>canvas 的精彩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Microsoft Office 用户</cp:lastModifiedBy>
  <cp:revision>286</cp:revision>
  <dcterms:created xsi:type="dcterms:W3CDTF">2019-05-19T07:46:27Z</dcterms:created>
  <dcterms:modified xsi:type="dcterms:W3CDTF">2021-06-05T01:23:37Z</dcterms:modified>
</cp:coreProperties>
</file>